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2500"/>
      </a:spcBef>
      <a:spcAft>
        <a:spcPts val="0"/>
      </a:spcAft>
      <a:buClrTx/>
      <a:buSzTx/>
      <a:buFontTx/>
      <a:buNone/>
      <a:tabLst/>
      <a:defRPr kumimoji="0" sz="4500" b="0" i="0" u="none" strike="noStrike" cap="none" spc="0" normalizeH="0" baseline="0">
        <a:ln>
          <a:noFill/>
        </a:ln>
        <a:solidFill>
          <a:srgbClr val="5C5C5C"/>
        </a:solidFill>
        <a:effectLst/>
        <a:uFillTx/>
        <a:latin typeface="Iowan Old Style Roman"/>
        <a:ea typeface="Iowan Old Style Roman"/>
        <a:cs typeface="Iowan Old Style Roman"/>
        <a:sym typeface="Iowan Old Style Roman"/>
      </a:defRPr>
    </a:lvl1pPr>
    <a:lvl2pPr marL="0" marR="0" indent="342900" algn="l" defTabSz="825500" rtl="0" fontAlgn="auto" latinLnBrk="0" hangingPunct="0">
      <a:lnSpc>
        <a:spcPct val="100000"/>
      </a:lnSpc>
      <a:spcBef>
        <a:spcPts val="2500"/>
      </a:spcBef>
      <a:spcAft>
        <a:spcPts val="0"/>
      </a:spcAft>
      <a:buClrTx/>
      <a:buSzTx/>
      <a:buFontTx/>
      <a:buNone/>
      <a:tabLst/>
      <a:defRPr kumimoji="0" sz="4500" b="0" i="0" u="none" strike="noStrike" cap="none" spc="0" normalizeH="0" baseline="0">
        <a:ln>
          <a:noFill/>
        </a:ln>
        <a:solidFill>
          <a:srgbClr val="5C5C5C"/>
        </a:solidFill>
        <a:effectLst/>
        <a:uFillTx/>
        <a:latin typeface="Iowan Old Style Roman"/>
        <a:ea typeface="Iowan Old Style Roman"/>
        <a:cs typeface="Iowan Old Style Roman"/>
        <a:sym typeface="Iowan Old Style Roman"/>
      </a:defRPr>
    </a:lvl2pPr>
    <a:lvl3pPr marL="0" marR="0" indent="685800" algn="l" defTabSz="825500" rtl="0" fontAlgn="auto" latinLnBrk="0" hangingPunct="0">
      <a:lnSpc>
        <a:spcPct val="100000"/>
      </a:lnSpc>
      <a:spcBef>
        <a:spcPts val="2500"/>
      </a:spcBef>
      <a:spcAft>
        <a:spcPts val="0"/>
      </a:spcAft>
      <a:buClrTx/>
      <a:buSzTx/>
      <a:buFontTx/>
      <a:buNone/>
      <a:tabLst/>
      <a:defRPr kumimoji="0" sz="4500" b="0" i="0" u="none" strike="noStrike" cap="none" spc="0" normalizeH="0" baseline="0">
        <a:ln>
          <a:noFill/>
        </a:ln>
        <a:solidFill>
          <a:srgbClr val="5C5C5C"/>
        </a:solidFill>
        <a:effectLst/>
        <a:uFillTx/>
        <a:latin typeface="Iowan Old Style Roman"/>
        <a:ea typeface="Iowan Old Style Roman"/>
        <a:cs typeface="Iowan Old Style Roman"/>
        <a:sym typeface="Iowan Old Style Roman"/>
      </a:defRPr>
    </a:lvl3pPr>
    <a:lvl4pPr marL="0" marR="0" indent="1028700" algn="l" defTabSz="825500" rtl="0" fontAlgn="auto" latinLnBrk="0" hangingPunct="0">
      <a:lnSpc>
        <a:spcPct val="100000"/>
      </a:lnSpc>
      <a:spcBef>
        <a:spcPts val="2500"/>
      </a:spcBef>
      <a:spcAft>
        <a:spcPts val="0"/>
      </a:spcAft>
      <a:buClrTx/>
      <a:buSzTx/>
      <a:buFontTx/>
      <a:buNone/>
      <a:tabLst/>
      <a:defRPr kumimoji="0" sz="4500" b="0" i="0" u="none" strike="noStrike" cap="none" spc="0" normalizeH="0" baseline="0">
        <a:ln>
          <a:noFill/>
        </a:ln>
        <a:solidFill>
          <a:srgbClr val="5C5C5C"/>
        </a:solidFill>
        <a:effectLst/>
        <a:uFillTx/>
        <a:latin typeface="Iowan Old Style Roman"/>
        <a:ea typeface="Iowan Old Style Roman"/>
        <a:cs typeface="Iowan Old Style Roman"/>
        <a:sym typeface="Iowan Old Style Roman"/>
      </a:defRPr>
    </a:lvl4pPr>
    <a:lvl5pPr marL="0" marR="0" indent="1371600" algn="l" defTabSz="825500" rtl="0" fontAlgn="auto" latinLnBrk="0" hangingPunct="0">
      <a:lnSpc>
        <a:spcPct val="100000"/>
      </a:lnSpc>
      <a:spcBef>
        <a:spcPts val="2500"/>
      </a:spcBef>
      <a:spcAft>
        <a:spcPts val="0"/>
      </a:spcAft>
      <a:buClrTx/>
      <a:buSzTx/>
      <a:buFontTx/>
      <a:buNone/>
      <a:tabLst/>
      <a:defRPr kumimoji="0" sz="4500" b="0" i="0" u="none" strike="noStrike" cap="none" spc="0" normalizeH="0" baseline="0">
        <a:ln>
          <a:noFill/>
        </a:ln>
        <a:solidFill>
          <a:srgbClr val="5C5C5C"/>
        </a:solidFill>
        <a:effectLst/>
        <a:uFillTx/>
        <a:latin typeface="Iowan Old Style Roman"/>
        <a:ea typeface="Iowan Old Style Roman"/>
        <a:cs typeface="Iowan Old Style Roman"/>
        <a:sym typeface="Iowan Old Style Roman"/>
      </a:defRPr>
    </a:lvl5pPr>
    <a:lvl6pPr marL="0" marR="0" indent="1714500" algn="l" defTabSz="825500" rtl="0" fontAlgn="auto" latinLnBrk="0" hangingPunct="0">
      <a:lnSpc>
        <a:spcPct val="100000"/>
      </a:lnSpc>
      <a:spcBef>
        <a:spcPts val="2500"/>
      </a:spcBef>
      <a:spcAft>
        <a:spcPts val="0"/>
      </a:spcAft>
      <a:buClrTx/>
      <a:buSzTx/>
      <a:buFontTx/>
      <a:buNone/>
      <a:tabLst/>
      <a:defRPr kumimoji="0" sz="4500" b="0" i="0" u="none" strike="noStrike" cap="none" spc="0" normalizeH="0" baseline="0">
        <a:ln>
          <a:noFill/>
        </a:ln>
        <a:solidFill>
          <a:srgbClr val="5C5C5C"/>
        </a:solidFill>
        <a:effectLst/>
        <a:uFillTx/>
        <a:latin typeface="Iowan Old Style Roman"/>
        <a:ea typeface="Iowan Old Style Roman"/>
        <a:cs typeface="Iowan Old Style Roman"/>
        <a:sym typeface="Iowan Old Style Roman"/>
      </a:defRPr>
    </a:lvl6pPr>
    <a:lvl7pPr marL="0" marR="0" indent="2057400" algn="l" defTabSz="825500" rtl="0" fontAlgn="auto" latinLnBrk="0" hangingPunct="0">
      <a:lnSpc>
        <a:spcPct val="100000"/>
      </a:lnSpc>
      <a:spcBef>
        <a:spcPts val="2500"/>
      </a:spcBef>
      <a:spcAft>
        <a:spcPts val="0"/>
      </a:spcAft>
      <a:buClrTx/>
      <a:buSzTx/>
      <a:buFontTx/>
      <a:buNone/>
      <a:tabLst/>
      <a:defRPr kumimoji="0" sz="4500" b="0" i="0" u="none" strike="noStrike" cap="none" spc="0" normalizeH="0" baseline="0">
        <a:ln>
          <a:noFill/>
        </a:ln>
        <a:solidFill>
          <a:srgbClr val="5C5C5C"/>
        </a:solidFill>
        <a:effectLst/>
        <a:uFillTx/>
        <a:latin typeface="Iowan Old Style Roman"/>
        <a:ea typeface="Iowan Old Style Roman"/>
        <a:cs typeface="Iowan Old Style Roman"/>
        <a:sym typeface="Iowan Old Style Roman"/>
      </a:defRPr>
    </a:lvl7pPr>
    <a:lvl8pPr marL="0" marR="0" indent="2400300" algn="l" defTabSz="825500" rtl="0" fontAlgn="auto" latinLnBrk="0" hangingPunct="0">
      <a:lnSpc>
        <a:spcPct val="100000"/>
      </a:lnSpc>
      <a:spcBef>
        <a:spcPts val="2500"/>
      </a:spcBef>
      <a:spcAft>
        <a:spcPts val="0"/>
      </a:spcAft>
      <a:buClrTx/>
      <a:buSzTx/>
      <a:buFontTx/>
      <a:buNone/>
      <a:tabLst/>
      <a:defRPr kumimoji="0" sz="4500" b="0" i="0" u="none" strike="noStrike" cap="none" spc="0" normalizeH="0" baseline="0">
        <a:ln>
          <a:noFill/>
        </a:ln>
        <a:solidFill>
          <a:srgbClr val="5C5C5C"/>
        </a:solidFill>
        <a:effectLst/>
        <a:uFillTx/>
        <a:latin typeface="Iowan Old Style Roman"/>
        <a:ea typeface="Iowan Old Style Roman"/>
        <a:cs typeface="Iowan Old Style Roman"/>
        <a:sym typeface="Iowan Old Style Roman"/>
      </a:defRPr>
    </a:lvl8pPr>
    <a:lvl9pPr marL="0" marR="0" indent="2743200" algn="l" defTabSz="825500" rtl="0" fontAlgn="auto" latinLnBrk="0" hangingPunct="0">
      <a:lnSpc>
        <a:spcPct val="100000"/>
      </a:lnSpc>
      <a:spcBef>
        <a:spcPts val="2500"/>
      </a:spcBef>
      <a:spcAft>
        <a:spcPts val="0"/>
      </a:spcAft>
      <a:buClrTx/>
      <a:buSzTx/>
      <a:buFontTx/>
      <a:buNone/>
      <a:tabLst/>
      <a:defRPr kumimoji="0" sz="4500" b="0" i="0" u="none" strike="noStrike" cap="none" spc="0" normalizeH="0" baseline="0">
        <a:ln>
          <a:noFill/>
        </a:ln>
        <a:solidFill>
          <a:srgbClr val="5C5C5C"/>
        </a:solidFill>
        <a:effectLst/>
        <a:uFillTx/>
        <a:latin typeface="Iowan Old Style Roman"/>
        <a:ea typeface="Iowan Old Style Roman"/>
        <a:cs typeface="Iowan Old Style Roman"/>
        <a:sym typeface="Iowan Old Style Roman"/>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Bold"/>
          <a:ea typeface="DIN Alternate Bold"/>
          <a:cs typeface="DIN Alternate Bold"/>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Bold"/>
          <a:ea typeface="DIN Alternate Bold"/>
          <a:cs typeface="DIN Alternate Bold"/>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Bold"/>
          <a:ea typeface="DIN Alternate Bold"/>
          <a:cs typeface="DIN Alternate Bold"/>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34"/>
    <p:restoredTop sz="94672"/>
  </p:normalViewPr>
  <p:slideViewPr>
    <p:cSldViewPr snapToGrid="0">
      <p:cViewPr varScale="1">
        <p:scale>
          <a:sx n="47" d="100"/>
          <a:sy n="47" d="100"/>
        </p:scale>
        <p:origin x="304"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1143000" y="685800"/>
            <a:ext cx="4572000" cy="3429000"/>
          </a:xfrm>
          <a:prstGeom prst="rect">
            <a:avLst/>
          </a:prstGeom>
        </p:spPr>
        <p:txBody>
          <a:bodyPr/>
          <a:lstStyle/>
          <a:p>
            <a:endParaRPr/>
          </a:p>
        </p:txBody>
      </p:sp>
      <p:sp>
        <p:nvSpPr>
          <p:cNvPr id="146" name="Shape 14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Line"/>
          <p:cNvSpPr/>
          <p:nvPr/>
        </p:nvSpPr>
        <p:spPr>
          <a:xfrm>
            <a:off x="1016000" y="7874000"/>
            <a:ext cx="22351997" cy="6"/>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2" name="Title Text"/>
          <p:cNvSpPr txBox="1">
            <a:spLocks noGrp="1"/>
          </p:cNvSpPr>
          <p:nvPr>
            <p:ph type="title"/>
          </p:nvPr>
        </p:nvSpPr>
        <p:spPr>
          <a:xfrm>
            <a:off x="1016000" y="1016000"/>
            <a:ext cx="22352000" cy="7073900"/>
          </a:xfrm>
          <a:prstGeom prst="rect">
            <a:avLst/>
          </a:prstGeom>
        </p:spPr>
        <p:txBody>
          <a:bodyPr anchor="b"/>
          <a:lstStyle>
            <a:lvl1pPr algn="ctr">
              <a:lnSpc>
                <a:spcPct val="80000"/>
              </a:lnSpc>
              <a:spcBef>
                <a:spcPts val="0"/>
              </a:spcBef>
              <a:defRPr sz="17100">
                <a:solidFill>
                  <a:srgbClr val="5C5C5C"/>
                </a:solidFill>
              </a:defRPr>
            </a:lvl1pPr>
          </a:lstStyle>
          <a:p>
            <a:r>
              <a:t>Title Text</a:t>
            </a:r>
          </a:p>
        </p:txBody>
      </p:sp>
      <p:sp>
        <p:nvSpPr>
          <p:cNvPr id="13" name="Body Level One…"/>
          <p:cNvSpPr txBox="1">
            <a:spLocks noGrp="1"/>
          </p:cNvSpPr>
          <p:nvPr>
            <p:ph type="body" sz="half" idx="1"/>
          </p:nvPr>
        </p:nvSpPr>
        <p:spPr>
          <a:xfrm>
            <a:off x="1016000" y="7975600"/>
            <a:ext cx="22352000" cy="4597400"/>
          </a:xfrm>
          <a:prstGeom prst="rect">
            <a:avLst/>
          </a:prstGeom>
        </p:spPr>
        <p:txBody>
          <a:bodyPr/>
          <a:lstStyle>
            <a:lvl1pPr marL="0" indent="0" algn="ctr">
              <a:lnSpc>
                <a:spcPct val="70000"/>
              </a:lnSpc>
              <a:spcBef>
                <a:spcPts val="0"/>
              </a:spcBef>
              <a:buSzTx/>
              <a:buFontTx/>
              <a:buNone/>
              <a:defRPr sz="7000" i="1">
                <a:solidFill>
                  <a:srgbClr val="747676"/>
                </a:solidFill>
              </a:defRPr>
            </a:lvl1pPr>
            <a:lvl2pPr marL="0" indent="0" algn="ctr">
              <a:lnSpc>
                <a:spcPct val="70000"/>
              </a:lnSpc>
              <a:spcBef>
                <a:spcPts val="0"/>
              </a:spcBef>
              <a:buSzTx/>
              <a:buFontTx/>
              <a:buNone/>
              <a:defRPr sz="7000" i="1">
                <a:solidFill>
                  <a:srgbClr val="747676"/>
                </a:solidFill>
              </a:defRPr>
            </a:lvl2pPr>
            <a:lvl3pPr marL="0" indent="0" algn="ctr">
              <a:lnSpc>
                <a:spcPct val="70000"/>
              </a:lnSpc>
              <a:spcBef>
                <a:spcPts val="0"/>
              </a:spcBef>
              <a:buSzTx/>
              <a:buFontTx/>
              <a:buNone/>
              <a:defRPr sz="7000" i="1">
                <a:solidFill>
                  <a:srgbClr val="747676"/>
                </a:solidFill>
              </a:defRPr>
            </a:lvl3pPr>
            <a:lvl4pPr marL="0" indent="0" algn="ctr">
              <a:lnSpc>
                <a:spcPct val="70000"/>
              </a:lnSpc>
              <a:spcBef>
                <a:spcPts val="0"/>
              </a:spcBef>
              <a:buSzTx/>
              <a:buFontTx/>
              <a:buNone/>
              <a:defRPr sz="7000" i="1">
                <a:solidFill>
                  <a:srgbClr val="747676"/>
                </a:solidFill>
              </a:defRPr>
            </a:lvl4pPr>
            <a:lvl5pPr marL="0" indent="0" algn="ctr">
              <a:lnSpc>
                <a:spcPct val="70000"/>
              </a:lnSpc>
              <a:spcBef>
                <a:spcPts val="0"/>
              </a:spcBef>
              <a:buSzTx/>
              <a:buFontTx/>
              <a:buNone/>
              <a:defRPr sz="70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22944467" y="12922250"/>
            <a:ext cx="419089" cy="4699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0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10" name="Abstract background with layers of red and white rectangles"/>
          <p:cNvSpPr>
            <a:spLocks noGrp="1"/>
          </p:cNvSpPr>
          <p:nvPr>
            <p:ph type="pic" idx="21"/>
          </p:nvPr>
        </p:nvSpPr>
        <p:spPr>
          <a:xfrm>
            <a:off x="1016000" y="-1333500"/>
            <a:ext cx="13970000" cy="15177823"/>
          </a:xfrm>
          <a:prstGeom prst="rect">
            <a:avLst/>
          </a:prstGeom>
        </p:spPr>
        <p:txBody>
          <a:bodyPr lIns="91439" tIns="45719" rIns="91439" bIns="45719">
            <a:noAutofit/>
          </a:bodyPr>
          <a:lstStyle/>
          <a:p>
            <a:endParaRPr/>
          </a:p>
        </p:txBody>
      </p:sp>
      <p:sp>
        <p:nvSpPr>
          <p:cNvPr id="111" name="Abstract background with overlapping green and yellow shapes"/>
          <p:cNvSpPr>
            <a:spLocks noGrp="1"/>
          </p:cNvSpPr>
          <p:nvPr>
            <p:ph type="pic" sz="half" idx="22"/>
          </p:nvPr>
        </p:nvSpPr>
        <p:spPr>
          <a:xfrm>
            <a:off x="15240000" y="-1130300"/>
            <a:ext cx="9296400" cy="8034867"/>
          </a:xfrm>
          <a:prstGeom prst="rect">
            <a:avLst/>
          </a:prstGeom>
        </p:spPr>
        <p:txBody>
          <a:bodyPr lIns="91439" tIns="45719" rIns="91439" bIns="45719">
            <a:noAutofit/>
          </a:bodyPr>
          <a:lstStyle/>
          <a:p>
            <a:endParaRPr/>
          </a:p>
        </p:txBody>
      </p:sp>
      <p:sp>
        <p:nvSpPr>
          <p:cNvPr id="112" name="Abstract background with overlapping blue, green, and white circles of different sizes"/>
          <p:cNvSpPr>
            <a:spLocks noGrp="1"/>
          </p:cNvSpPr>
          <p:nvPr>
            <p:ph type="pic" sz="half" idx="23"/>
          </p:nvPr>
        </p:nvSpPr>
        <p:spPr>
          <a:xfrm>
            <a:off x="15240000" y="5778500"/>
            <a:ext cx="8382000" cy="8382000"/>
          </a:xfrm>
          <a:prstGeom prst="rect">
            <a:avLst/>
          </a:prstGeom>
        </p:spPr>
        <p:txBody>
          <a:bodyPr lIns="91439" tIns="45719" rIns="91439" bIns="45719">
            <a:noAutofit/>
          </a:bodyPr>
          <a:lstStyle/>
          <a:p>
            <a:endParaRPr/>
          </a:p>
        </p:txBody>
      </p:sp>
      <p:sp>
        <p:nvSpPr>
          <p:cNvPr id="113" name="Body Level One…"/>
          <p:cNvSpPr txBox="1">
            <a:spLocks noGrp="1"/>
          </p:cNvSpPr>
          <p:nvPr>
            <p:ph type="body" sz="quarter" idx="1"/>
          </p:nvPr>
        </p:nvSpPr>
        <p:spPr>
          <a:xfrm>
            <a:off x="1016000" y="11137900"/>
            <a:ext cx="22352000" cy="1905000"/>
          </a:xfrm>
          <a:prstGeom prst="rect">
            <a:avLst/>
          </a:prstGeom>
        </p:spPr>
        <p:txBody>
          <a:bodyPr/>
          <a:lstStyle>
            <a:lvl1pPr marL="0" indent="0">
              <a:spcBef>
                <a:spcPts val="2000"/>
              </a:spcBef>
              <a:buSzTx/>
              <a:buFontTx/>
              <a:buNone/>
              <a:defRPr sz="4000" i="1" spc="39"/>
            </a:lvl1pPr>
            <a:lvl2pPr marL="0" indent="0">
              <a:spcBef>
                <a:spcPts val="2000"/>
              </a:spcBef>
              <a:buSzTx/>
              <a:buFontTx/>
              <a:buNone/>
              <a:defRPr sz="4000" i="1" spc="39"/>
            </a:lvl2pPr>
            <a:lvl3pPr marL="0" indent="0">
              <a:spcBef>
                <a:spcPts val="2000"/>
              </a:spcBef>
              <a:buSzTx/>
              <a:buFontTx/>
              <a:buNone/>
              <a:defRPr sz="4000" i="1" spc="39"/>
            </a:lvl3pPr>
            <a:lvl4pPr marL="0" indent="0">
              <a:spcBef>
                <a:spcPts val="2000"/>
              </a:spcBef>
              <a:buSzTx/>
              <a:buFontTx/>
              <a:buNone/>
              <a:defRPr sz="4000" i="1" spc="39"/>
            </a:lvl4pPr>
            <a:lvl5pPr marL="0" indent="0">
              <a:spcBef>
                <a:spcPts val="2000"/>
              </a:spcBef>
              <a:buSzTx/>
              <a:buFontTx/>
              <a:buNone/>
              <a:defRPr sz="4000" i="1" spc="39"/>
            </a:lvl5pPr>
          </a:lstStyle>
          <a:p>
            <a:r>
              <a:t>Body Level One</a:t>
            </a:r>
          </a:p>
          <a:p>
            <a:pPr lvl="1"/>
            <a:r>
              <a:t>Body Level Two</a:t>
            </a:r>
          </a:p>
          <a:p>
            <a:pPr lvl="2"/>
            <a:r>
              <a:t>Body Level Three</a:t>
            </a:r>
          </a:p>
          <a:p>
            <a:pPr lvl="3"/>
            <a:r>
              <a:t>Body Level Four</a:t>
            </a:r>
          </a:p>
          <a:p>
            <a:pPr lvl="4"/>
            <a:r>
              <a:t>Body Level Five</a:t>
            </a:r>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21" name="“"/>
          <p:cNvSpPr txBox="1"/>
          <p:nvPr/>
        </p:nvSpPr>
        <p:spPr>
          <a:xfrm>
            <a:off x="965200" y="1041400"/>
            <a:ext cx="3130550" cy="5956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0" b="1">
                <a:solidFill>
                  <a:srgbClr val="E4E4E4"/>
                </a:solidFill>
                <a:latin typeface="Baskerville"/>
                <a:ea typeface="Baskerville"/>
                <a:cs typeface="Baskerville"/>
                <a:sym typeface="Baskerville"/>
              </a:defRPr>
            </a:lvl1pPr>
          </a:lstStyle>
          <a:p>
            <a:r>
              <a:t>“</a:t>
            </a:r>
          </a:p>
        </p:txBody>
      </p:sp>
      <p:sp>
        <p:nvSpPr>
          <p:cNvPr id="122" name="Type a quote here."/>
          <p:cNvSpPr txBox="1">
            <a:spLocks noGrp="1"/>
          </p:cNvSpPr>
          <p:nvPr>
            <p:ph type="body" sz="quarter" idx="21"/>
          </p:nvPr>
        </p:nvSpPr>
        <p:spPr>
          <a:xfrm>
            <a:off x="3632200" y="5442942"/>
            <a:ext cx="19735800" cy="1320801"/>
          </a:xfrm>
          <a:prstGeom prst="rect">
            <a:avLst/>
          </a:prstGeom>
        </p:spPr>
        <p:txBody>
          <a:bodyPr>
            <a:spAutoFit/>
          </a:bodyPr>
          <a:lstStyle>
            <a:lvl1pPr marL="0" indent="0">
              <a:spcBef>
                <a:spcPts val="2300"/>
              </a:spcBef>
              <a:buSzTx/>
              <a:buFontTx/>
              <a:buNone/>
              <a:defRPr sz="7000">
                <a:solidFill>
                  <a:srgbClr val="747676"/>
                </a:solidFill>
              </a:defRPr>
            </a:lvl1pPr>
          </a:lstStyle>
          <a:p>
            <a:r>
              <a:t>Type a quote here.</a:t>
            </a:r>
          </a:p>
        </p:txBody>
      </p:sp>
      <p:sp>
        <p:nvSpPr>
          <p:cNvPr id="123" name="-Johnny Appleseed"/>
          <p:cNvSpPr txBox="1">
            <a:spLocks noGrp="1"/>
          </p:cNvSpPr>
          <p:nvPr>
            <p:ph type="body" sz="quarter" idx="22"/>
          </p:nvPr>
        </p:nvSpPr>
        <p:spPr>
          <a:xfrm>
            <a:off x="3632200" y="10756900"/>
            <a:ext cx="19735800" cy="1320800"/>
          </a:xfrm>
          <a:prstGeom prst="rect">
            <a:avLst/>
          </a:prstGeom>
        </p:spPr>
        <p:txBody>
          <a:bodyPr>
            <a:spAutoFit/>
          </a:bodyPr>
          <a:lstStyle>
            <a:lvl1pPr marL="0" indent="0" algn="r">
              <a:lnSpc>
                <a:spcPct val="70000"/>
              </a:lnSpc>
              <a:spcBef>
                <a:spcPts val="2300"/>
              </a:spcBef>
              <a:buSzTx/>
              <a:buFontTx/>
              <a:buNone/>
              <a:defRPr sz="7000" i="1">
                <a:solidFill>
                  <a:srgbClr val="6B6D6D"/>
                </a:solidFill>
              </a:defRPr>
            </a:lvl1pPr>
          </a:lstStyle>
          <a:p>
            <a:r>
              <a:t>-Johnny Appleseed</a:t>
            </a: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1" name="Abstract background with layers of red and white rectangles"/>
          <p:cNvSpPr>
            <a:spLocks noGrp="1"/>
          </p:cNvSpPr>
          <p:nvPr>
            <p:ph type="pic" idx="21"/>
          </p:nvPr>
        </p:nvSpPr>
        <p:spPr>
          <a:xfrm>
            <a:off x="-127000" y="-2540000"/>
            <a:ext cx="24637999" cy="26768159"/>
          </a:xfrm>
          <a:prstGeom prst="rect">
            <a:avLst/>
          </a:prstGeom>
        </p:spPr>
        <p:txBody>
          <a:bodyPr lIns="91439" tIns="45719" rIns="91439" bIns="45719">
            <a:noAutofit/>
          </a:bodyPr>
          <a:lstStyle/>
          <a:p>
            <a:endParaRPr/>
          </a:p>
        </p:txBody>
      </p:sp>
      <p:sp>
        <p:nvSpPr>
          <p:cNvPr id="132" name="Slide Number"/>
          <p:cNvSpPr txBox="1">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Abstract background with layers of red and white rectangles"/>
          <p:cNvSpPr>
            <a:spLocks noGrp="1"/>
          </p:cNvSpPr>
          <p:nvPr>
            <p:ph type="pic" idx="21"/>
          </p:nvPr>
        </p:nvSpPr>
        <p:spPr>
          <a:xfrm>
            <a:off x="-38100" y="-4394200"/>
            <a:ext cx="24460199" cy="26574989"/>
          </a:xfrm>
          <a:prstGeom prst="rect">
            <a:avLst/>
          </a:prstGeom>
        </p:spPr>
        <p:txBody>
          <a:bodyPr lIns="91439" tIns="45719" rIns="91439" bIns="45719">
            <a:noAutofit/>
          </a:bodyPr>
          <a:lstStyle/>
          <a:p>
            <a:endParaRPr/>
          </a:p>
        </p:txBody>
      </p:sp>
      <p:sp>
        <p:nvSpPr>
          <p:cNvPr id="22" name="Rectangle"/>
          <p:cNvSpPr>
            <a:spLocks noGrp="1"/>
          </p:cNvSpPr>
          <p:nvPr>
            <p:ph type="body" sz="half" idx="22"/>
          </p:nvPr>
        </p:nvSpPr>
        <p:spPr>
          <a:xfrm>
            <a:off x="0" y="7620000"/>
            <a:ext cx="24384000" cy="5080000"/>
          </a:xfrm>
          <a:prstGeom prst="rect">
            <a:avLst/>
          </a:prstGeom>
          <a:solidFill>
            <a:srgbClr val="FFFFFF"/>
          </a:solidFill>
        </p:spPr>
        <p:txBody>
          <a:bodyPr anchor="ctr">
            <a:noAutofit/>
          </a:bodyPr>
          <a:lstStyle/>
          <a:p>
            <a:pPr marL="0" indent="0" algn="ctr">
              <a:spcBef>
                <a:spcPts val="0"/>
              </a:spcBef>
              <a:buSzTx/>
              <a:buFontTx/>
              <a:buNone/>
              <a:defRPr sz="3500">
                <a:latin typeface="DIN Alternate Bold"/>
                <a:ea typeface="DIN Alternate Bold"/>
                <a:cs typeface="DIN Alternate Bold"/>
                <a:sym typeface="DIN Alternate Bold"/>
              </a:defRPr>
            </a:pPr>
            <a:endParaRPr/>
          </a:p>
        </p:txBody>
      </p:sp>
      <p:sp>
        <p:nvSpPr>
          <p:cNvPr id="23" name="Line"/>
          <p:cNvSpPr/>
          <p:nvPr/>
        </p:nvSpPr>
        <p:spPr>
          <a:xfrm>
            <a:off x="1016000" y="10718800"/>
            <a:ext cx="22352002" cy="6"/>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24" name="Title Text"/>
          <p:cNvSpPr txBox="1">
            <a:spLocks noGrp="1"/>
          </p:cNvSpPr>
          <p:nvPr>
            <p:ph type="title"/>
          </p:nvPr>
        </p:nvSpPr>
        <p:spPr>
          <a:xfrm>
            <a:off x="1016000" y="7823200"/>
            <a:ext cx="22352000" cy="3111500"/>
          </a:xfrm>
          <a:prstGeom prst="rect">
            <a:avLst/>
          </a:prstGeom>
        </p:spPr>
        <p:txBody>
          <a:bodyPr anchor="b"/>
          <a:lstStyle>
            <a:lvl1pPr algn="r">
              <a:lnSpc>
                <a:spcPct val="80000"/>
              </a:lnSpc>
              <a:spcBef>
                <a:spcPts val="0"/>
              </a:spcBef>
              <a:defRPr sz="17100">
                <a:solidFill>
                  <a:srgbClr val="5C5C5C"/>
                </a:solidFill>
              </a:defRPr>
            </a:lvl1pPr>
          </a:lstStyle>
          <a:p>
            <a:r>
              <a:t>Title Text</a:t>
            </a:r>
          </a:p>
        </p:txBody>
      </p:sp>
      <p:sp>
        <p:nvSpPr>
          <p:cNvPr id="25" name="Body Level One…"/>
          <p:cNvSpPr txBox="1">
            <a:spLocks noGrp="1"/>
          </p:cNvSpPr>
          <p:nvPr>
            <p:ph type="body" sz="quarter" idx="1"/>
          </p:nvPr>
        </p:nvSpPr>
        <p:spPr>
          <a:xfrm>
            <a:off x="1016000" y="10795000"/>
            <a:ext cx="22352000" cy="1727200"/>
          </a:xfrm>
          <a:prstGeom prst="rect">
            <a:avLst/>
          </a:prstGeom>
        </p:spPr>
        <p:txBody>
          <a:bodyPr/>
          <a:lstStyle>
            <a:lvl1pPr marL="0" indent="0" algn="r">
              <a:lnSpc>
                <a:spcPct val="70000"/>
              </a:lnSpc>
              <a:spcBef>
                <a:spcPts val="800"/>
              </a:spcBef>
              <a:buSzTx/>
              <a:buFontTx/>
              <a:buNone/>
              <a:defRPr sz="7000" i="1">
                <a:solidFill>
                  <a:srgbClr val="747676"/>
                </a:solidFill>
              </a:defRPr>
            </a:lvl1pPr>
            <a:lvl2pPr marL="0" indent="0" algn="r">
              <a:lnSpc>
                <a:spcPct val="70000"/>
              </a:lnSpc>
              <a:spcBef>
                <a:spcPts val="800"/>
              </a:spcBef>
              <a:buSzTx/>
              <a:buFontTx/>
              <a:buNone/>
              <a:defRPr sz="7000" i="1">
                <a:solidFill>
                  <a:srgbClr val="747676"/>
                </a:solidFill>
              </a:defRPr>
            </a:lvl2pPr>
            <a:lvl3pPr marL="0" indent="0" algn="r">
              <a:lnSpc>
                <a:spcPct val="70000"/>
              </a:lnSpc>
              <a:spcBef>
                <a:spcPts val="800"/>
              </a:spcBef>
              <a:buSzTx/>
              <a:buFontTx/>
              <a:buNone/>
              <a:defRPr sz="7000" i="1">
                <a:solidFill>
                  <a:srgbClr val="747676"/>
                </a:solidFill>
              </a:defRPr>
            </a:lvl3pPr>
            <a:lvl4pPr marL="0" indent="0" algn="r">
              <a:lnSpc>
                <a:spcPct val="70000"/>
              </a:lnSpc>
              <a:spcBef>
                <a:spcPts val="800"/>
              </a:spcBef>
              <a:buSzTx/>
              <a:buFontTx/>
              <a:buNone/>
              <a:defRPr sz="7000" i="1">
                <a:solidFill>
                  <a:srgbClr val="747676"/>
                </a:solidFill>
              </a:defRPr>
            </a:lvl4pPr>
            <a:lvl5pPr marL="0" indent="0" algn="r">
              <a:lnSpc>
                <a:spcPct val="70000"/>
              </a:lnSpc>
              <a:spcBef>
                <a:spcPts val="800"/>
              </a:spcBef>
              <a:buSzTx/>
              <a:buFontTx/>
              <a:buNone/>
              <a:defRPr sz="70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1016000" y="1016000"/>
            <a:ext cx="22352000" cy="7073900"/>
          </a:xfrm>
          <a:prstGeom prst="rect">
            <a:avLst/>
          </a:prstGeom>
        </p:spPr>
        <p:txBody>
          <a:bodyPr anchor="b"/>
          <a:lstStyle>
            <a:lvl1pPr algn="ctr">
              <a:lnSpc>
                <a:spcPct val="80000"/>
              </a:lnSpc>
              <a:spcBef>
                <a:spcPts val="0"/>
              </a:spcBef>
              <a:defRPr sz="17100">
                <a:solidFill>
                  <a:srgbClr val="5C5C5C"/>
                </a:solidFill>
              </a:defRPr>
            </a:lvl1pPr>
          </a:lstStyle>
          <a:p>
            <a:r>
              <a:t>Title Text</a:t>
            </a:r>
          </a:p>
        </p:txBody>
      </p:sp>
      <p:sp>
        <p:nvSpPr>
          <p:cNvPr id="34" name="Slide Number"/>
          <p:cNvSpPr txBox="1">
            <a:spLocks noGrp="1"/>
          </p:cNvSpPr>
          <p:nvPr>
            <p:ph type="sldNum" sz="quarter" idx="2"/>
          </p:nvPr>
        </p:nvSpPr>
        <p:spPr>
          <a:xfrm>
            <a:off x="22948900" y="12922250"/>
            <a:ext cx="419088" cy="4699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Line"/>
          <p:cNvSpPr/>
          <p:nvPr/>
        </p:nvSpPr>
        <p:spPr>
          <a:xfrm>
            <a:off x="1016000" y="10718800"/>
            <a:ext cx="120904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42" name="Abstract background with overlapping blue, green, and white circles of different sizes"/>
          <p:cNvSpPr>
            <a:spLocks noGrp="1"/>
          </p:cNvSpPr>
          <p:nvPr>
            <p:ph type="pic" idx="21"/>
          </p:nvPr>
        </p:nvSpPr>
        <p:spPr>
          <a:xfrm>
            <a:off x="12306300" y="-114300"/>
            <a:ext cx="13931900" cy="13931900"/>
          </a:xfrm>
          <a:prstGeom prst="rect">
            <a:avLst/>
          </a:prstGeom>
        </p:spPr>
        <p:txBody>
          <a:bodyPr lIns="91439" tIns="45719" rIns="91439" bIns="45719">
            <a:noAutofit/>
          </a:bodyPr>
          <a:lstStyle/>
          <a:p>
            <a:endParaRPr/>
          </a:p>
        </p:txBody>
      </p:sp>
      <p:sp>
        <p:nvSpPr>
          <p:cNvPr id="43" name="Title Text"/>
          <p:cNvSpPr txBox="1">
            <a:spLocks noGrp="1"/>
          </p:cNvSpPr>
          <p:nvPr>
            <p:ph type="title"/>
          </p:nvPr>
        </p:nvSpPr>
        <p:spPr>
          <a:xfrm>
            <a:off x="1016000" y="1155700"/>
            <a:ext cx="12090400" cy="9779000"/>
          </a:xfrm>
          <a:prstGeom prst="rect">
            <a:avLst/>
          </a:prstGeom>
        </p:spPr>
        <p:txBody>
          <a:bodyPr anchor="b"/>
          <a:lstStyle>
            <a:lvl1pPr algn="r">
              <a:lnSpc>
                <a:spcPct val="80000"/>
              </a:lnSpc>
              <a:spcBef>
                <a:spcPts val="0"/>
              </a:spcBef>
              <a:defRPr sz="17100">
                <a:solidFill>
                  <a:srgbClr val="5C5C5C"/>
                </a:solidFill>
              </a:defRPr>
            </a:lvl1pPr>
          </a:lstStyle>
          <a:p>
            <a:r>
              <a:t>Title Text</a:t>
            </a:r>
          </a:p>
        </p:txBody>
      </p:sp>
      <p:sp>
        <p:nvSpPr>
          <p:cNvPr id="44" name="Body Level One…"/>
          <p:cNvSpPr txBox="1">
            <a:spLocks noGrp="1"/>
          </p:cNvSpPr>
          <p:nvPr>
            <p:ph type="body" sz="quarter" idx="1"/>
          </p:nvPr>
        </p:nvSpPr>
        <p:spPr>
          <a:xfrm>
            <a:off x="1016000" y="10795000"/>
            <a:ext cx="12090400" cy="1905000"/>
          </a:xfrm>
          <a:prstGeom prst="rect">
            <a:avLst/>
          </a:prstGeom>
        </p:spPr>
        <p:txBody>
          <a:bodyPr/>
          <a:lstStyle>
            <a:lvl1pPr marL="0" indent="0" algn="r">
              <a:lnSpc>
                <a:spcPct val="70000"/>
              </a:lnSpc>
              <a:spcBef>
                <a:spcPts val="800"/>
              </a:spcBef>
              <a:buSzTx/>
              <a:buFontTx/>
              <a:buNone/>
              <a:defRPr sz="7000" i="1">
                <a:solidFill>
                  <a:srgbClr val="747676"/>
                </a:solidFill>
              </a:defRPr>
            </a:lvl1pPr>
            <a:lvl2pPr marL="0" indent="0" algn="r">
              <a:lnSpc>
                <a:spcPct val="70000"/>
              </a:lnSpc>
              <a:spcBef>
                <a:spcPts val="800"/>
              </a:spcBef>
              <a:buSzTx/>
              <a:buFontTx/>
              <a:buNone/>
              <a:defRPr sz="7000" i="1">
                <a:solidFill>
                  <a:srgbClr val="747676"/>
                </a:solidFill>
              </a:defRPr>
            </a:lvl2pPr>
            <a:lvl3pPr marL="0" indent="0" algn="r">
              <a:lnSpc>
                <a:spcPct val="70000"/>
              </a:lnSpc>
              <a:spcBef>
                <a:spcPts val="800"/>
              </a:spcBef>
              <a:buSzTx/>
              <a:buFontTx/>
              <a:buNone/>
              <a:defRPr sz="7000" i="1">
                <a:solidFill>
                  <a:srgbClr val="747676"/>
                </a:solidFill>
              </a:defRPr>
            </a:lvl3pPr>
            <a:lvl4pPr marL="0" indent="0" algn="r">
              <a:lnSpc>
                <a:spcPct val="70000"/>
              </a:lnSpc>
              <a:spcBef>
                <a:spcPts val="800"/>
              </a:spcBef>
              <a:buSzTx/>
              <a:buFontTx/>
              <a:buNone/>
              <a:defRPr sz="7000" i="1">
                <a:solidFill>
                  <a:srgbClr val="747676"/>
                </a:solidFill>
              </a:defRPr>
            </a:lvl4pPr>
            <a:lvl5pPr marL="0" indent="0" algn="r">
              <a:lnSpc>
                <a:spcPct val="70000"/>
              </a:lnSpc>
              <a:spcBef>
                <a:spcPts val="800"/>
              </a:spcBef>
              <a:buSzTx/>
              <a:buFontTx/>
              <a:buNone/>
              <a:defRPr sz="70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1"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62" name="Title Text"/>
          <p:cNvSpPr txBox="1">
            <a:spLocks noGrp="1"/>
          </p:cNvSpPr>
          <p:nvPr>
            <p:ph type="title"/>
          </p:nvPr>
        </p:nvSpPr>
        <p:spPr>
          <a:prstGeom prst="rect">
            <a:avLst/>
          </a:prstGeom>
        </p:spPr>
        <p:txBody>
          <a:bodyPr/>
          <a:lstStyle/>
          <a:p>
            <a:r>
              <a:t>Title Text</a:t>
            </a:r>
          </a:p>
        </p:txBody>
      </p:sp>
      <p:sp>
        <p:nvSpPr>
          <p:cNvPr id="6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1" name="Line"/>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72" name="Abstract background with layers of red and white rectangles"/>
          <p:cNvSpPr>
            <a:spLocks noGrp="1"/>
          </p:cNvSpPr>
          <p:nvPr>
            <p:ph type="pic" idx="21"/>
          </p:nvPr>
        </p:nvSpPr>
        <p:spPr>
          <a:xfrm>
            <a:off x="-381000" y="-114300"/>
            <a:ext cx="13931900" cy="15136430"/>
          </a:xfrm>
          <a:prstGeom prst="rect">
            <a:avLst/>
          </a:prstGeom>
        </p:spPr>
        <p:txBody>
          <a:bodyPr lIns="91439" tIns="45719" rIns="91439" bIns="45719">
            <a:noAutofit/>
          </a:bodyPr>
          <a:lstStyle/>
          <a:p>
            <a:endParaRPr/>
          </a:p>
        </p:txBody>
      </p:sp>
      <p:sp>
        <p:nvSpPr>
          <p:cNvPr id="73" name="Title Text"/>
          <p:cNvSpPr txBox="1">
            <a:spLocks noGrp="1"/>
          </p:cNvSpPr>
          <p:nvPr>
            <p:ph type="title"/>
          </p:nvPr>
        </p:nvSpPr>
        <p:spPr>
          <a:xfrm>
            <a:off x="13208000" y="1016000"/>
            <a:ext cx="10160000" cy="1016000"/>
          </a:xfrm>
          <a:prstGeom prst="rect">
            <a:avLst/>
          </a:prstGeom>
        </p:spPr>
        <p:txBody>
          <a:bodyPr/>
          <a:lstStyle/>
          <a:p>
            <a:r>
              <a:t>Title Text</a:t>
            </a:r>
          </a:p>
        </p:txBody>
      </p:sp>
      <p:sp>
        <p:nvSpPr>
          <p:cNvPr id="74" name="Body Level One…"/>
          <p:cNvSpPr txBox="1">
            <a:spLocks noGrp="1"/>
          </p:cNvSpPr>
          <p:nvPr>
            <p:ph type="body" sz="half" idx="1"/>
          </p:nvPr>
        </p:nvSpPr>
        <p:spPr>
          <a:xfrm>
            <a:off x="13208000" y="2540000"/>
            <a:ext cx="10160000" cy="10160000"/>
          </a:xfrm>
          <a:prstGeom prst="rect">
            <a:avLst/>
          </a:prstGeom>
        </p:spPr>
        <p:txBody>
          <a:bodyPr/>
          <a:lstStyle>
            <a:lvl1pPr marL="571500" indent="-571500">
              <a:defRPr sz="4000"/>
            </a:lvl1pPr>
            <a:lvl2pPr marL="1143000" indent="-571500">
              <a:defRPr sz="4000"/>
            </a:lvl2pPr>
            <a:lvl3pPr marL="1714500" indent="-571500">
              <a:defRPr sz="4000"/>
            </a:lvl3pPr>
            <a:lvl4pPr marL="2286000" indent="-571500">
              <a:defRPr sz="4000"/>
            </a:lvl4pPr>
            <a:lvl5pPr marL="2857500" indent="-571500">
              <a:defRPr sz="40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82" name="Line"/>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83" name="Title Text"/>
          <p:cNvSpPr txBox="1">
            <a:spLocks noGrp="1"/>
          </p:cNvSpPr>
          <p:nvPr>
            <p:ph type="title"/>
          </p:nvPr>
        </p:nvSpPr>
        <p:spPr>
          <a:xfrm>
            <a:off x="13208000" y="1016000"/>
            <a:ext cx="10160000" cy="1016000"/>
          </a:xfrm>
          <a:prstGeom prst="rect">
            <a:avLst/>
          </a:prstGeom>
        </p:spPr>
        <p:txBody>
          <a:bodyPr/>
          <a:lstStyle/>
          <a:p>
            <a:r>
              <a:t>Title Text</a:t>
            </a:r>
          </a:p>
        </p:txBody>
      </p:sp>
      <p:sp>
        <p:nvSpPr>
          <p:cNvPr id="84" name="Body Level One…"/>
          <p:cNvSpPr txBox="1">
            <a:spLocks noGrp="1"/>
          </p:cNvSpPr>
          <p:nvPr>
            <p:ph type="body" sz="half" idx="1"/>
          </p:nvPr>
        </p:nvSpPr>
        <p:spPr>
          <a:xfrm>
            <a:off x="13208000" y="2540000"/>
            <a:ext cx="10160000" cy="10160000"/>
          </a:xfrm>
          <a:prstGeom prst="rect">
            <a:avLst/>
          </a:prstGeom>
        </p:spPr>
        <p:txBody>
          <a:bodyPr/>
          <a:lstStyle>
            <a:lvl1pPr marL="571500" indent="-571500">
              <a:defRPr sz="4000"/>
            </a:lvl1pPr>
            <a:lvl2pPr marL="1143000" indent="-571500">
              <a:defRPr sz="4000"/>
            </a:lvl2pPr>
            <a:lvl3pPr marL="1714500" indent="-571500">
              <a:defRPr sz="4000"/>
            </a:lvl3pPr>
            <a:lvl4pPr marL="2286000" indent="-571500">
              <a:defRPr sz="4000"/>
            </a:lvl4pPr>
            <a:lvl5pPr marL="2857500" indent="-571500">
              <a:defRPr sz="40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92" name="Line"/>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93" name="Title Text"/>
          <p:cNvSpPr txBox="1">
            <a:spLocks noGrp="1"/>
          </p:cNvSpPr>
          <p:nvPr>
            <p:ph type="title"/>
          </p:nvPr>
        </p:nvSpPr>
        <p:spPr>
          <a:xfrm>
            <a:off x="13208000" y="1016000"/>
            <a:ext cx="10160000" cy="1016000"/>
          </a:xfrm>
          <a:prstGeom prst="rect">
            <a:avLst/>
          </a:prstGeom>
        </p:spPr>
        <p:txBody>
          <a:bodyPr/>
          <a:lstStyle/>
          <a:p>
            <a:r>
              <a:t>Title Text</a:t>
            </a:r>
          </a:p>
        </p:txBody>
      </p:sp>
      <p:sp>
        <p:nvSpPr>
          <p:cNvPr id="94" name="Body Level One…"/>
          <p:cNvSpPr txBox="1">
            <a:spLocks noGrp="1"/>
          </p:cNvSpPr>
          <p:nvPr>
            <p:ph type="body" sz="half" idx="1"/>
          </p:nvPr>
        </p:nvSpPr>
        <p:spPr>
          <a:xfrm>
            <a:off x="13208000" y="2540000"/>
            <a:ext cx="10160000" cy="10160000"/>
          </a:xfrm>
          <a:prstGeom prst="rect">
            <a:avLst/>
          </a:prstGeom>
        </p:spPr>
        <p:txBody>
          <a:bodyPr/>
          <a:lstStyle>
            <a:lvl1pPr marL="571500" indent="-571500">
              <a:defRPr sz="4000"/>
            </a:lvl1pPr>
            <a:lvl2pPr marL="1143000" indent="-571500">
              <a:defRPr sz="4000"/>
            </a:lvl2pPr>
            <a:lvl3pPr marL="1714500" indent="-571500">
              <a:defRPr sz="4000"/>
            </a:lvl3pPr>
            <a:lvl4pPr marL="2286000" indent="-571500">
              <a:defRPr sz="4000"/>
            </a:lvl4pPr>
            <a:lvl5pPr marL="2857500" indent="-571500">
              <a:defRPr sz="4000"/>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16000" y="1016000"/>
            <a:ext cx="22352000" cy="101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1016000" y="2540000"/>
            <a:ext cx="22352000" cy="1016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948900" y="12928600"/>
            <a:ext cx="419088" cy="469900"/>
          </a:xfrm>
          <a:prstGeom prst="rect">
            <a:avLst/>
          </a:prstGeom>
          <a:ln w="12700">
            <a:miter lim="400000"/>
          </a:ln>
        </p:spPr>
        <p:txBody>
          <a:bodyPr wrap="none" lIns="50800" tIns="50800" rIns="50800" bIns="50800">
            <a:spAutoFit/>
          </a:bodyPr>
          <a:lstStyle>
            <a:lvl1pPr algn="r">
              <a:spcBef>
                <a:spcPts val="0"/>
              </a:spcBef>
              <a:defRPr sz="2500">
                <a:solidFill>
                  <a:srgbClr val="747676"/>
                </a:solidFill>
                <a:latin typeface="DIN Alternate Bold"/>
                <a:ea typeface="DIN Alternate Bold"/>
                <a:cs typeface="DIN Alternate Bold"/>
                <a:sym typeface="DIN Alternate Bol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1pPr>
      <a:lvl2pPr marL="0" marR="0" indent="3429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2pPr>
      <a:lvl3pPr marL="0" marR="0" indent="6858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3pPr>
      <a:lvl4pPr marL="0" marR="0" indent="10287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4pPr>
      <a:lvl5pPr marL="0" marR="0" indent="13716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5pPr>
      <a:lvl6pPr marL="0" marR="0" indent="17145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6pPr>
      <a:lvl7pPr marL="0" marR="0" indent="20574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7pPr>
      <a:lvl8pPr marL="0" marR="0" indent="24003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8pPr>
      <a:lvl9pPr marL="0" marR="0" indent="27432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9pPr>
    </p:titleStyle>
    <p:bodyStyle>
      <a:lvl1pPr marL="635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1pPr>
      <a:lvl2pPr marL="1270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2pPr>
      <a:lvl3pPr marL="1905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3pPr>
      <a:lvl4pPr marL="2540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4pPr>
      <a:lvl5pPr marL="3175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5pPr>
      <a:lvl6pPr marL="3810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6pPr>
      <a:lvl7pPr marL="4445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7pPr>
      <a:lvl8pPr marL="5080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8pPr>
      <a:lvl9pPr marL="5715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9pPr>
    </p:bodyStyle>
    <p:otherStyle>
      <a:lvl1pPr marL="0" marR="0" indent="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1pPr>
      <a:lvl2pPr marL="0" marR="0" indent="2286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2pPr>
      <a:lvl3pPr marL="0" marR="0" indent="4572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3pPr>
      <a:lvl4pPr marL="0" marR="0" indent="6858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4pPr>
      <a:lvl5pPr marL="0" marR="0" indent="9144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5pPr>
      <a:lvl6pPr marL="0" marR="0" indent="11430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6pPr>
      <a:lvl7pPr marL="0" marR="0" indent="13716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7pPr>
      <a:lvl8pPr marL="0" marR="0" indent="16002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8pPr>
      <a:lvl9pPr marL="0" marR="0" indent="18288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hyperlink" Target="https://doi.org/10.5812/aapm-139079" TargetMode="Externa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Line"/>
          <p:cNvSpPr/>
          <p:nvPr/>
        </p:nvSpPr>
        <p:spPr>
          <a:xfrm>
            <a:off x="1016000" y="7874000"/>
            <a:ext cx="22351997" cy="6"/>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49" name="Regional Analgesia in Painless Childbirth"/>
          <p:cNvSpPr txBox="1">
            <a:spLocks noGrp="1"/>
          </p:cNvSpPr>
          <p:nvPr>
            <p:ph type="ctrTitle"/>
          </p:nvPr>
        </p:nvSpPr>
        <p:spPr>
          <a:prstGeom prst="rect">
            <a:avLst/>
          </a:prstGeom>
        </p:spPr>
        <p:txBody>
          <a:bodyPr/>
          <a:lstStyle/>
          <a:p>
            <a:r>
              <a:t>Regional Analgesia in Painless Childbirth</a:t>
            </a:r>
          </a:p>
        </p:txBody>
      </p:sp>
      <p:sp>
        <p:nvSpPr>
          <p:cNvPr id="150" name="Dariush Abtahi, MD…"/>
          <p:cNvSpPr txBox="1">
            <a:spLocks noGrp="1"/>
          </p:cNvSpPr>
          <p:nvPr>
            <p:ph type="subTitle" sz="half" idx="1"/>
          </p:nvPr>
        </p:nvSpPr>
        <p:spPr>
          <a:prstGeom prst="rect">
            <a:avLst/>
          </a:prstGeom>
        </p:spPr>
        <p:txBody>
          <a:bodyPr/>
          <a:lstStyle/>
          <a:p>
            <a:r>
              <a:t>Dariush Abtahi, MD</a:t>
            </a:r>
          </a:p>
          <a:p>
            <a:pPr>
              <a:defRPr sz="4000"/>
            </a:pPr>
            <a:endParaRPr/>
          </a:p>
          <a:p>
            <a:pPr>
              <a:defRPr sz="4000"/>
            </a:pPr>
            <a:r>
              <a:t>Associate Professor, Clinical Research and Development Unit, Imam Hossein Hospital, Department of Anesthesiology, Shahid Beheshti University of Medical Sciences, Tehran, Iran</a:t>
            </a:r>
          </a:p>
          <a:p>
            <a:pPr>
              <a:defRPr sz="4000"/>
            </a:pPr>
            <a:r>
              <a:t>E-mail: drdariushabtahi@yahoo.com</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99" name="Tajvar M, Alipour S, Atashbahar O, Shakibazadeh E, Saeed AS, Khaledian Z. Promoting respectful maternity care: a quasi-experimental study on the effectiveness of an educational intervention in Iranian hospitals. Reprod Health. 2025 Mar 13;22(1):40. doi: "/>
          <p:cNvSpPr txBox="1">
            <a:spLocks noGrp="1"/>
          </p:cNvSpPr>
          <p:nvPr>
            <p:ph type="title"/>
          </p:nvPr>
        </p:nvSpPr>
        <p:spPr>
          <a:prstGeom prst="rect">
            <a:avLst/>
          </a:prstGeom>
        </p:spPr>
        <p:txBody>
          <a:bodyPr>
            <a:normAutofit fontScale="90000"/>
          </a:bodyPr>
          <a:lstStyle>
            <a:lvl1pPr defTabSz="346709">
              <a:spcBef>
                <a:spcPts val="1300"/>
              </a:spcBef>
              <a:defRPr sz="3149"/>
            </a:lvl1pPr>
          </a:lstStyle>
          <a:p>
            <a:r>
              <a:t>Tajvar M, Alipour S, Atashbahar O, Shakibazadeh E, Saeed AS, Khaledian Z. Promoting respectful maternity care: a quasi-experimental study on the effectiveness of an educational intervention in Iranian hospitals. Reprod Health. 2025 Mar 13;22(1):40. doi: 10.1186/s12978-025-01969-4. PMID: 40082893; PMCID: PMC11907772.</a:t>
            </a:r>
          </a:p>
        </p:txBody>
      </p:sp>
      <p:graphicFrame>
        <p:nvGraphicFramePr>
          <p:cNvPr id="200" name="Table 1"/>
          <p:cNvGraphicFramePr/>
          <p:nvPr/>
        </p:nvGraphicFramePr>
        <p:xfrm>
          <a:off x="1198749" y="4105424"/>
          <a:ext cx="22352001" cy="6691630"/>
        </p:xfrm>
        <a:graphic>
          <a:graphicData uri="http://schemas.openxmlformats.org/drawingml/2006/table">
            <a:tbl>
              <a:tblPr firstRow="1" firstCol="1" bandRow="1">
                <a:tableStyleId>{4C3C2611-4C71-4FC5-86AE-919BDF0F9419}</a:tableStyleId>
              </a:tblPr>
              <a:tblGrid>
                <a:gridCol w="7450667">
                  <a:extLst>
                    <a:ext uri="{9D8B030D-6E8A-4147-A177-3AD203B41FA5}">
                      <a16:colId xmlns:a16="http://schemas.microsoft.com/office/drawing/2014/main" val="20000"/>
                    </a:ext>
                  </a:extLst>
                </a:gridCol>
                <a:gridCol w="7450667">
                  <a:extLst>
                    <a:ext uri="{9D8B030D-6E8A-4147-A177-3AD203B41FA5}">
                      <a16:colId xmlns:a16="http://schemas.microsoft.com/office/drawing/2014/main" val="20001"/>
                    </a:ext>
                  </a:extLst>
                </a:gridCol>
                <a:gridCol w="7450667">
                  <a:extLst>
                    <a:ext uri="{9D8B030D-6E8A-4147-A177-3AD203B41FA5}">
                      <a16:colId xmlns:a16="http://schemas.microsoft.com/office/drawing/2014/main" val="20002"/>
                    </a:ext>
                  </a:extLst>
                </a:gridCol>
              </a:tblGrid>
              <a:tr h="717550">
                <a:tc>
                  <a:txBody>
                    <a:bodyPr/>
                    <a:lstStyle/>
                    <a:p>
                      <a:pPr algn="ctr" defTabSz="647700">
                        <a:defRPr sz="4200"/>
                      </a:pPr>
                      <a:endParaRPr/>
                    </a:p>
                  </a:txBody>
                  <a:tcPr marL="50800" marR="50800" marT="50800" marB="50800" anchor="ctr" horzOverflow="overflow"/>
                </a:tc>
                <a:tc>
                  <a:txBody>
                    <a:bodyPr/>
                    <a:lstStyle/>
                    <a:p>
                      <a:pPr algn="ctr" defTabSz="647700">
                        <a:defRPr sz="1800">
                          <a:solidFill>
                            <a:srgbClr val="000000"/>
                          </a:solidFill>
                        </a:defRPr>
                      </a:pPr>
                      <a:r>
                        <a:rPr sz="4200">
                          <a:solidFill>
                            <a:srgbClr val="FFFFFF"/>
                          </a:solidFill>
                        </a:rPr>
                        <a:t>Before the intervention (time 1)</a:t>
                      </a:r>
                    </a:p>
                  </a:txBody>
                  <a:tcPr marL="50800" marR="50800" marT="50800" marB="50800" anchor="ctr" horzOverflow="overflow"/>
                </a:tc>
                <a:tc>
                  <a:txBody>
                    <a:bodyPr/>
                    <a:lstStyle/>
                    <a:p>
                      <a:pPr algn="ctr" defTabSz="647700">
                        <a:defRPr sz="1800">
                          <a:solidFill>
                            <a:srgbClr val="000000"/>
                          </a:solidFill>
                        </a:defRPr>
                      </a:pPr>
                      <a:r>
                        <a:rPr sz="4200">
                          <a:solidFill>
                            <a:srgbClr val="FFFFFF"/>
                          </a:solidFill>
                        </a:rPr>
                        <a:t>After the intervention (time 2)</a:t>
                      </a:r>
                    </a:p>
                  </a:txBody>
                  <a:tcPr marL="50800" marR="50800" marT="50800" marB="50800" anchor="ctr" horzOverflow="overflow"/>
                </a:tc>
                <a:extLst>
                  <a:ext uri="{0D108BD9-81ED-4DB2-BD59-A6C34878D82A}">
                    <a16:rowId xmlns:a16="http://schemas.microsoft.com/office/drawing/2014/main" val="10000"/>
                  </a:ext>
                </a:extLst>
              </a:tr>
              <a:tr h="850900">
                <a:tc>
                  <a:txBody>
                    <a:bodyPr/>
                    <a:lstStyle/>
                    <a:p>
                      <a:pPr algn="ctr">
                        <a:defRPr sz="1800">
                          <a:solidFill>
                            <a:srgbClr val="000000"/>
                          </a:solidFill>
                        </a:defRPr>
                      </a:pPr>
                      <a:r>
                        <a:rPr sz="4200">
                          <a:solidFill>
                            <a:srgbClr val="5C5C5C"/>
                          </a:solidFill>
                        </a:rPr>
                        <a:t>Number of available data</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357</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383</a:t>
                      </a:r>
                    </a:p>
                  </a:txBody>
                  <a:tcPr marL="50800" marR="50800" marT="50800" marB="50800" anchor="ctr" horzOverflow="overflow"/>
                </a:tc>
                <a:extLst>
                  <a:ext uri="{0D108BD9-81ED-4DB2-BD59-A6C34878D82A}">
                    <a16:rowId xmlns:a16="http://schemas.microsoft.com/office/drawing/2014/main" val="10001"/>
                  </a:ext>
                </a:extLst>
              </a:tr>
              <a:tr h="850900">
                <a:tc>
                  <a:txBody>
                    <a:bodyPr/>
                    <a:lstStyle/>
                    <a:p>
                      <a:pPr algn="ctr">
                        <a:defRPr sz="1800">
                          <a:solidFill>
                            <a:srgbClr val="000000"/>
                          </a:solidFill>
                        </a:defRPr>
                      </a:pPr>
                      <a:r>
                        <a:rPr sz="4200">
                          <a:solidFill>
                            <a:srgbClr val="5C5C5C"/>
                          </a:solidFill>
                        </a:rPr>
                        <a:t>Mean</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11.40</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9.65</a:t>
                      </a:r>
                    </a:p>
                  </a:txBody>
                  <a:tcPr marL="50800" marR="50800" marT="50800" marB="50800" anchor="ctr" horzOverflow="overflow"/>
                </a:tc>
                <a:extLst>
                  <a:ext uri="{0D108BD9-81ED-4DB2-BD59-A6C34878D82A}">
                    <a16:rowId xmlns:a16="http://schemas.microsoft.com/office/drawing/2014/main" val="10002"/>
                  </a:ext>
                </a:extLst>
              </a:tr>
              <a:tr h="850900">
                <a:tc>
                  <a:txBody>
                    <a:bodyPr/>
                    <a:lstStyle/>
                    <a:p>
                      <a:pPr algn="ctr">
                        <a:defRPr sz="1800">
                          <a:solidFill>
                            <a:srgbClr val="000000"/>
                          </a:solidFill>
                        </a:defRPr>
                      </a:pPr>
                      <a:r>
                        <a:rPr sz="4200">
                          <a:solidFill>
                            <a:srgbClr val="5C5C5C"/>
                          </a:solidFill>
                        </a:rPr>
                        <a:t>Mode</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11.00</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2.00</a:t>
                      </a:r>
                    </a:p>
                  </a:txBody>
                  <a:tcPr marL="50800" marR="50800" marT="50800" marB="50800" anchor="ctr" horzOverflow="overflow"/>
                </a:tc>
                <a:extLst>
                  <a:ext uri="{0D108BD9-81ED-4DB2-BD59-A6C34878D82A}">
                    <a16:rowId xmlns:a16="http://schemas.microsoft.com/office/drawing/2014/main" val="10003"/>
                  </a:ext>
                </a:extLst>
              </a:tr>
              <a:tr h="850900">
                <a:tc>
                  <a:txBody>
                    <a:bodyPr/>
                    <a:lstStyle/>
                    <a:p>
                      <a:pPr algn="ctr">
                        <a:defRPr sz="1800">
                          <a:solidFill>
                            <a:srgbClr val="000000"/>
                          </a:solidFill>
                        </a:defRPr>
                      </a:pPr>
                      <a:r>
                        <a:rPr sz="4200">
                          <a:solidFill>
                            <a:srgbClr val="5C5C5C"/>
                          </a:solidFill>
                        </a:rPr>
                        <a:t>Standard deviation</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3.03</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10.40</a:t>
                      </a:r>
                    </a:p>
                  </a:txBody>
                  <a:tcPr marL="50800" marR="50800" marT="50800" marB="50800" anchor="ctr" horzOverflow="overflow"/>
                </a:tc>
                <a:extLst>
                  <a:ext uri="{0D108BD9-81ED-4DB2-BD59-A6C34878D82A}">
                    <a16:rowId xmlns:a16="http://schemas.microsoft.com/office/drawing/2014/main" val="10004"/>
                  </a:ext>
                </a:extLst>
              </a:tr>
              <a:tr h="850900">
                <a:tc>
                  <a:txBody>
                    <a:bodyPr/>
                    <a:lstStyle/>
                    <a:p>
                      <a:pPr algn="ctr">
                        <a:defRPr sz="1800">
                          <a:solidFill>
                            <a:srgbClr val="000000"/>
                          </a:solidFill>
                        </a:defRPr>
                      </a:pPr>
                      <a:r>
                        <a:rPr sz="4200">
                          <a:solidFill>
                            <a:srgbClr val="5C5C5C"/>
                          </a:solidFill>
                        </a:rPr>
                        <a:t>Range</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18.00</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33.00</a:t>
                      </a:r>
                    </a:p>
                  </a:txBody>
                  <a:tcPr marL="50800" marR="50800" marT="50800" marB="50800" anchor="ctr" horzOverflow="overflow"/>
                </a:tc>
                <a:extLst>
                  <a:ext uri="{0D108BD9-81ED-4DB2-BD59-A6C34878D82A}">
                    <a16:rowId xmlns:a16="http://schemas.microsoft.com/office/drawing/2014/main" val="10005"/>
                  </a:ext>
                </a:extLst>
              </a:tr>
              <a:tr h="850900">
                <a:tc>
                  <a:txBody>
                    <a:bodyPr/>
                    <a:lstStyle/>
                    <a:p>
                      <a:pPr algn="ctr">
                        <a:defRPr sz="1800">
                          <a:solidFill>
                            <a:srgbClr val="000000"/>
                          </a:solidFill>
                        </a:defRPr>
                      </a:pPr>
                      <a:r>
                        <a:rPr sz="4200">
                          <a:solidFill>
                            <a:srgbClr val="5C5C5C"/>
                          </a:solidFill>
                        </a:rPr>
                        <a:t>Minimum</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4.00</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1.00</a:t>
                      </a:r>
                    </a:p>
                  </a:txBody>
                  <a:tcPr marL="50800" marR="50800" marT="50800" marB="50800" anchor="ctr" horzOverflow="overflow"/>
                </a:tc>
                <a:extLst>
                  <a:ext uri="{0D108BD9-81ED-4DB2-BD59-A6C34878D82A}">
                    <a16:rowId xmlns:a16="http://schemas.microsoft.com/office/drawing/2014/main" val="10006"/>
                  </a:ext>
                </a:extLst>
              </a:tr>
              <a:tr h="844550">
                <a:tc>
                  <a:txBody>
                    <a:bodyPr/>
                    <a:lstStyle/>
                    <a:p>
                      <a:pPr algn="ctr">
                        <a:defRPr sz="1800">
                          <a:solidFill>
                            <a:srgbClr val="000000"/>
                          </a:solidFill>
                        </a:defRPr>
                      </a:pPr>
                      <a:r>
                        <a:rPr sz="4200">
                          <a:solidFill>
                            <a:srgbClr val="5C5C5C"/>
                          </a:solidFill>
                        </a:rPr>
                        <a:t>Maximum</a:t>
                      </a:r>
                    </a:p>
                  </a:txBody>
                  <a:tcPr marL="50800" marR="50800" marT="50800" marB="50800" anchor="ctr" horzOverflow="overflow">
                    <a:lnB w="12700">
                      <a:miter lim="400000"/>
                    </a:lnB>
                  </a:tcPr>
                </a:tc>
                <a:tc>
                  <a:txBody>
                    <a:bodyPr/>
                    <a:lstStyle/>
                    <a:p>
                      <a:pPr algn="ctr">
                        <a:defRPr sz="1800">
                          <a:solidFill>
                            <a:srgbClr val="000000"/>
                          </a:solidFill>
                        </a:defRPr>
                      </a:pPr>
                      <a:r>
                        <a:rPr sz="4200">
                          <a:solidFill>
                            <a:srgbClr val="5C5C5C"/>
                          </a:solidFill>
                          <a:sym typeface="Iowan Old Style Roman"/>
                        </a:rPr>
                        <a:t>22.00</a:t>
                      </a:r>
                    </a:p>
                  </a:txBody>
                  <a:tcPr marL="50800" marR="50800" marT="50800" marB="50800" anchor="ctr" horzOverflow="overflow">
                    <a:lnB w="12700">
                      <a:miter lim="400000"/>
                    </a:lnB>
                  </a:tcPr>
                </a:tc>
                <a:tc>
                  <a:txBody>
                    <a:bodyPr/>
                    <a:lstStyle/>
                    <a:p>
                      <a:pPr algn="ctr">
                        <a:defRPr sz="1800">
                          <a:solidFill>
                            <a:srgbClr val="000000"/>
                          </a:solidFill>
                        </a:defRPr>
                      </a:pPr>
                      <a:r>
                        <a:rPr sz="4200">
                          <a:solidFill>
                            <a:srgbClr val="5C5C5C"/>
                          </a:solidFill>
                          <a:sym typeface="Iowan Old Style Roman"/>
                        </a:rPr>
                        <a:t>34.00</a:t>
                      </a:r>
                    </a:p>
                  </a:txBody>
                  <a:tcPr marL="50800" marR="50800" marT="50800" marB="50800" anchor="ctr" horzOverflow="overflow">
                    <a:lnB w="12700">
                      <a:miter lim="400000"/>
                    </a:lnB>
                  </a:tcPr>
                </a:tc>
                <a:extLst>
                  <a:ext uri="{0D108BD9-81ED-4DB2-BD59-A6C34878D82A}">
                    <a16:rowId xmlns:a16="http://schemas.microsoft.com/office/drawing/2014/main" val="10007"/>
                  </a:ext>
                </a:extLst>
              </a:tr>
            </a:tbl>
          </a:graphicData>
        </a:graphic>
      </p:graphicFrame>
      <p:sp>
        <p:nvSpPr>
          <p:cNvPr id="201" name="Descriptive comparison of general misbehavior scores before and after the intervention"/>
          <p:cNvSpPr txBox="1"/>
          <p:nvPr/>
        </p:nvSpPr>
        <p:spPr>
          <a:xfrm>
            <a:off x="1198749" y="2943075"/>
            <a:ext cx="22352002" cy="622301"/>
          </a:xfrm>
          <a:prstGeom prst="rect">
            <a:avLst/>
          </a:prstGeom>
          <a:solidFill>
            <a:schemeClr val="accent1">
              <a:hueOff val="-522454"/>
              <a:satOff val="1153"/>
              <a:lumOff val="13444"/>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spcBef>
                <a:spcPts val="0"/>
              </a:spcBef>
              <a:defRPr sz="3500">
                <a:solidFill>
                  <a:srgbClr val="FFFFFF"/>
                </a:solidFill>
                <a:latin typeface="DIN Alternate Bold"/>
                <a:ea typeface="DIN Alternate Bold"/>
                <a:cs typeface="DIN Alternate Bold"/>
                <a:sym typeface="DIN Alternate Bold"/>
              </a:defRPr>
            </a:lvl1pPr>
          </a:lstStyle>
          <a:p>
            <a:r>
              <a:t>Descriptive comparison of general misbehavior scores before and after the intervention</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Abstract background with layers of red and white rectangles" descr="Abstract background with layers of red and white rectangles"/>
          <p:cNvPicPr>
            <a:picLocks noGrp="1" noChangeAspect="1"/>
          </p:cNvPicPr>
          <p:nvPr>
            <p:ph type="pic" idx="21"/>
          </p:nvPr>
        </p:nvPicPr>
        <p:blipFill>
          <a:blip r:embed="rId2"/>
          <a:srcRect l="155" t="16535" r="155" b="31852"/>
          <a:stretch>
            <a:fillRect/>
          </a:stretch>
        </p:blipFill>
        <p:spPr>
          <a:xfrm>
            <a:off x="0" y="0"/>
            <a:ext cx="24384000" cy="13716000"/>
          </a:xfrm>
          <a:prstGeom prst="rect">
            <a:avLst/>
          </a:prstGeom>
        </p:spPr>
      </p:pic>
      <p:sp>
        <p:nvSpPr>
          <p:cNvPr id="204" name="Rectangle"/>
          <p:cNvSpPr>
            <a:spLocks noGrp="1"/>
          </p:cNvSpPr>
          <p:nvPr>
            <p:ph type="body" idx="22"/>
          </p:nvPr>
        </p:nvSpPr>
        <p:spPr>
          <a:prstGeom prst="rect">
            <a:avLst/>
          </a:prstGeom>
        </p:spPr>
        <p:txBody>
          <a:bodyPr/>
          <a:lstStyle/>
          <a:p>
            <a:pPr marL="0" indent="0" algn="ctr">
              <a:spcBef>
                <a:spcPts val="0"/>
              </a:spcBef>
              <a:buSzTx/>
              <a:buFontTx/>
              <a:buNone/>
              <a:defRPr sz="3500">
                <a:latin typeface="DIN Alternate Bold"/>
                <a:ea typeface="DIN Alternate Bold"/>
                <a:cs typeface="DIN Alternate Bold"/>
                <a:sym typeface="DIN Alternate Bold"/>
              </a:defRPr>
            </a:pPr>
            <a:endParaRPr/>
          </a:p>
        </p:txBody>
      </p:sp>
      <p:sp>
        <p:nvSpPr>
          <p:cNvPr id="205" name="Line"/>
          <p:cNvSpPr/>
          <p:nvPr/>
        </p:nvSpPr>
        <p:spPr>
          <a:xfrm>
            <a:off x="1016000" y="107188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206" name="Epidural Analgesia"/>
          <p:cNvSpPr txBox="1">
            <a:spLocks noGrp="1"/>
          </p:cNvSpPr>
          <p:nvPr>
            <p:ph type="title"/>
          </p:nvPr>
        </p:nvSpPr>
        <p:spPr>
          <a:prstGeom prst="rect">
            <a:avLst/>
          </a:prstGeom>
        </p:spPr>
        <p:txBody>
          <a:bodyPr/>
          <a:lstStyle/>
          <a:p>
            <a:r>
              <a:t>Epidural Analgesia </a:t>
            </a:r>
          </a:p>
        </p:txBody>
      </p:sp>
      <p:sp>
        <p:nvSpPr>
          <p:cNvPr id="207" name="Double-click to edit"/>
          <p:cNvSpPr txBox="1">
            <a:spLocks noGrp="1"/>
          </p:cNvSpPr>
          <p:nvPr>
            <p:ph type="body" sz="quarter" idx="1"/>
          </p:nvPr>
        </p:nvSpPr>
        <p:spPr>
          <a:prstGeom prst="rect">
            <a:avLst/>
          </a:prstGeom>
        </p:spPr>
        <p:txBody>
          <a:bodyPr/>
          <a:lstStyle/>
          <a:p>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210" name="Traditional Labor Epidural Technique"/>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Traditional Labor Epidural Technique</a:t>
            </a:r>
          </a:p>
        </p:txBody>
      </p:sp>
      <p:grpSp>
        <p:nvGrpSpPr>
          <p:cNvPr id="213" name="pasted-movie.png"/>
          <p:cNvGrpSpPr/>
          <p:nvPr/>
        </p:nvGrpSpPr>
        <p:grpSpPr>
          <a:xfrm>
            <a:off x="13102060" y="3031673"/>
            <a:ext cx="10759783" cy="9176654"/>
            <a:chOff x="0" y="0"/>
            <a:chExt cx="10759781" cy="9176653"/>
          </a:xfrm>
        </p:grpSpPr>
        <p:pic>
          <p:nvPicPr>
            <p:cNvPr id="212" name="pasted-movie.png" descr="pasted-movie.png"/>
            <p:cNvPicPr>
              <a:picLocks noChangeAspect="1"/>
            </p:cNvPicPr>
            <p:nvPr/>
          </p:nvPicPr>
          <p:blipFill>
            <a:blip r:embed="rId2"/>
            <a:srcRect l="1269" t="3186" r="1269" b="50458"/>
            <a:stretch>
              <a:fillRect/>
            </a:stretch>
          </p:blipFill>
          <p:spPr>
            <a:xfrm>
              <a:off x="127000" y="88900"/>
              <a:ext cx="10505782" cy="8846454"/>
            </a:xfrm>
            <a:prstGeom prst="rect">
              <a:avLst/>
            </a:prstGeom>
            <a:ln>
              <a:noFill/>
            </a:ln>
            <a:effectLst/>
          </p:spPr>
        </p:pic>
        <p:pic>
          <p:nvPicPr>
            <p:cNvPr id="211" name="pasted-movie.png" descr="pasted-movie.png"/>
            <p:cNvPicPr>
              <a:picLocks/>
            </p:cNvPicPr>
            <p:nvPr/>
          </p:nvPicPr>
          <p:blipFill>
            <a:blip r:embed="rId3"/>
            <a:stretch>
              <a:fillRect/>
            </a:stretch>
          </p:blipFill>
          <p:spPr>
            <a:xfrm>
              <a:off x="0" y="-1"/>
              <a:ext cx="10759783" cy="9176654"/>
            </a:xfrm>
            <a:prstGeom prst="rect">
              <a:avLst/>
            </a:prstGeom>
            <a:effectLst/>
          </p:spPr>
        </p:pic>
      </p:grpSp>
      <p:sp>
        <p:nvSpPr>
          <p:cNvPr id="214" name="The gold standard!…"/>
          <p:cNvSpPr txBox="1">
            <a:spLocks noGrp="1"/>
          </p:cNvSpPr>
          <p:nvPr>
            <p:ph type="body" idx="1"/>
          </p:nvPr>
        </p:nvSpPr>
        <p:spPr>
          <a:xfrm>
            <a:off x="1016000" y="2540000"/>
            <a:ext cx="13174643" cy="10160000"/>
          </a:xfrm>
          <a:prstGeom prst="rect">
            <a:avLst/>
          </a:prstGeom>
        </p:spPr>
        <p:txBody>
          <a:bodyPr/>
          <a:lstStyle/>
          <a:p>
            <a:r>
              <a:t>The </a:t>
            </a:r>
            <a:r>
              <a:rPr b="1">
                <a:solidFill>
                  <a:schemeClr val="accent5"/>
                </a:solidFill>
              </a:rPr>
              <a:t>gold standard!</a:t>
            </a:r>
          </a:p>
          <a:p>
            <a:r>
              <a:t>A needle is placed in the lumbar epidural space through which a catheter is threaded</a:t>
            </a:r>
          </a:p>
          <a:p>
            <a:r>
              <a:t>A combination of local anesthetic+/-opioids are injected</a:t>
            </a:r>
          </a:p>
          <a:p>
            <a:r>
              <a:t>The injectate slowly diffuses to the site of action and stops pain transmission</a:t>
            </a:r>
          </a:p>
          <a:p>
            <a:r>
              <a:t>The catheter is placed on an infusion pump for continuous labor analgesia</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217" name="Traditional Labor Epidural Technique"/>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Traditional Labor Epidural Technique</a:t>
            </a:r>
          </a:p>
        </p:txBody>
      </p:sp>
      <p:sp>
        <p:nvSpPr>
          <p:cNvPr id="218" name="Controllability…"/>
          <p:cNvSpPr txBox="1">
            <a:spLocks noGrp="1"/>
          </p:cNvSpPr>
          <p:nvPr>
            <p:ph type="body" idx="1"/>
          </p:nvPr>
        </p:nvSpPr>
        <p:spPr>
          <a:xfrm>
            <a:off x="1016000" y="2540000"/>
            <a:ext cx="13174643" cy="10160000"/>
          </a:xfrm>
          <a:prstGeom prst="rect">
            <a:avLst/>
          </a:prstGeom>
        </p:spPr>
        <p:txBody>
          <a:bodyPr/>
          <a:lstStyle/>
          <a:p>
            <a:pPr lvl="1"/>
            <a:r>
              <a:t>Controllability</a:t>
            </a:r>
          </a:p>
          <a:p>
            <a:pPr lvl="1"/>
            <a:r>
              <a:t>high-quality analgesia</a:t>
            </a:r>
          </a:p>
          <a:p>
            <a:pPr lvl="1"/>
            <a:r>
              <a:t>lack of effect on the fetus</a:t>
            </a:r>
          </a:p>
          <a:p>
            <a:r>
              <a:t>Contraindications: coagulopathy</a:t>
            </a:r>
          </a:p>
        </p:txBody>
      </p:sp>
      <p:sp>
        <p:nvSpPr>
          <p:cNvPr id="219" name="Dingbat Check"/>
          <p:cNvSpPr/>
          <p:nvPr/>
        </p:nvSpPr>
        <p:spPr>
          <a:xfrm>
            <a:off x="9008843" y="3994388"/>
            <a:ext cx="1301542" cy="123680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blipFill>
            <a:blip r:embed="rId2"/>
          </a:blipFill>
          <a:ln w="101600" cap="rnd">
            <a:miter lim="400000"/>
          </a:ln>
        </p:spPr>
        <p:txBody>
          <a:bodyPr lIns="50800" tIns="50800" rIns="50800" bIns="50800" anchor="ctr"/>
          <a:lstStyle/>
          <a:p>
            <a:pPr algn="ctr">
              <a:spcBef>
                <a:spcPts val="0"/>
              </a:spcBef>
              <a:defRPr sz="3500">
                <a:solidFill>
                  <a:srgbClr val="FFFFFF"/>
                </a:solidFill>
                <a:latin typeface="DIN Alternate Bold"/>
                <a:ea typeface="DIN Alternate Bold"/>
                <a:cs typeface="DIN Alternate Bold"/>
                <a:sym typeface="DIN Alternate Bold"/>
              </a:defRPr>
            </a:pPr>
            <a:endParaRPr/>
          </a:p>
        </p:txBody>
      </p:sp>
      <p:sp>
        <p:nvSpPr>
          <p:cNvPr id="220" name="Dingbat Check"/>
          <p:cNvSpPr/>
          <p:nvPr/>
        </p:nvSpPr>
        <p:spPr>
          <a:xfrm>
            <a:off x="8169881" y="2998784"/>
            <a:ext cx="1301543" cy="123680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blipFill>
            <a:blip r:embed="rId2"/>
          </a:blipFill>
          <a:ln w="101600" cap="rnd">
            <a:miter lim="400000"/>
          </a:ln>
        </p:spPr>
        <p:txBody>
          <a:bodyPr lIns="50800" tIns="50800" rIns="50800" bIns="50800" anchor="ctr"/>
          <a:lstStyle/>
          <a:p>
            <a:pPr algn="ctr">
              <a:spcBef>
                <a:spcPts val="0"/>
              </a:spcBef>
              <a:defRPr sz="3500">
                <a:solidFill>
                  <a:srgbClr val="FFFFFF"/>
                </a:solidFill>
                <a:latin typeface="DIN Alternate Bold"/>
                <a:ea typeface="DIN Alternate Bold"/>
                <a:cs typeface="DIN Alternate Bold"/>
                <a:sym typeface="DIN Alternate Bold"/>
              </a:defRPr>
            </a:pPr>
            <a:endParaRPr/>
          </a:p>
        </p:txBody>
      </p:sp>
      <p:sp>
        <p:nvSpPr>
          <p:cNvPr id="221" name="Dingbat Check"/>
          <p:cNvSpPr/>
          <p:nvPr/>
        </p:nvSpPr>
        <p:spPr>
          <a:xfrm>
            <a:off x="6495494" y="2055394"/>
            <a:ext cx="1301543" cy="1236809"/>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blipFill>
            <a:blip r:embed="rId2"/>
          </a:blipFill>
          <a:ln w="101600" cap="rnd">
            <a:miter lim="400000"/>
          </a:ln>
        </p:spPr>
        <p:txBody>
          <a:bodyPr lIns="50800" tIns="50800" rIns="50800" bIns="50800" anchor="ctr"/>
          <a:lstStyle/>
          <a:p>
            <a:pPr algn="ctr">
              <a:spcBef>
                <a:spcPts val="0"/>
              </a:spcBef>
              <a:defRPr sz="3500">
                <a:solidFill>
                  <a:srgbClr val="FFFFFF"/>
                </a:solidFill>
                <a:latin typeface="DIN Alternate Bold"/>
                <a:ea typeface="DIN Alternate Bold"/>
                <a:cs typeface="DIN Alternate Bold"/>
                <a:sym typeface="DIN Alternate Bold"/>
              </a:defRPr>
            </a:pPr>
            <a:endParaRPr/>
          </a:p>
        </p:txBody>
      </p:sp>
      <p:sp>
        <p:nvSpPr>
          <p:cNvPr id="222" name="Dingbat X"/>
          <p:cNvSpPr/>
          <p:nvPr/>
        </p:nvSpPr>
        <p:spPr>
          <a:xfrm>
            <a:off x="10204103" y="5548290"/>
            <a:ext cx="1156230" cy="1366281"/>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chemeClr val="accent4">
              <a:lumOff val="-9884"/>
            </a:schemeClr>
          </a:solidFill>
          <a:ln w="12700">
            <a:miter lim="400000"/>
          </a:ln>
        </p:spPr>
        <p:txBody>
          <a:bodyPr lIns="50800" tIns="50800" rIns="50800" bIns="50800" anchor="ctr"/>
          <a:lstStyle/>
          <a:p>
            <a:pPr algn="ctr">
              <a:spcBef>
                <a:spcPts val="0"/>
              </a:spcBef>
              <a:defRPr sz="3500">
                <a:solidFill>
                  <a:srgbClr val="FFFFFF"/>
                </a:solidFill>
                <a:latin typeface="DIN Alternate Bold"/>
                <a:ea typeface="DIN Alternate Bold"/>
                <a:cs typeface="DIN Alternate Bold"/>
                <a:sym typeface="DIN Alternate Bold"/>
              </a:defRPr>
            </a:pPr>
            <a:endParaRPr/>
          </a:p>
        </p:txBody>
      </p:sp>
      <p:grpSp>
        <p:nvGrpSpPr>
          <p:cNvPr id="225" name="pasted-movie.png"/>
          <p:cNvGrpSpPr/>
          <p:nvPr/>
        </p:nvGrpSpPr>
        <p:grpSpPr>
          <a:xfrm>
            <a:off x="12934337" y="4147588"/>
            <a:ext cx="10153190" cy="7097224"/>
            <a:chOff x="0" y="0"/>
            <a:chExt cx="10153188" cy="7097223"/>
          </a:xfrm>
        </p:grpSpPr>
        <p:pic>
          <p:nvPicPr>
            <p:cNvPr id="224" name="pasted-movie.png" descr="pasted-movie.png"/>
            <p:cNvPicPr>
              <a:picLocks noChangeAspect="1"/>
            </p:cNvPicPr>
            <p:nvPr/>
          </p:nvPicPr>
          <p:blipFill>
            <a:blip r:embed="rId3"/>
            <a:stretch>
              <a:fillRect/>
            </a:stretch>
          </p:blipFill>
          <p:spPr>
            <a:xfrm>
              <a:off x="127000" y="88900"/>
              <a:ext cx="9899189" cy="6767024"/>
            </a:xfrm>
            <a:prstGeom prst="rect">
              <a:avLst/>
            </a:prstGeom>
            <a:ln>
              <a:noFill/>
            </a:ln>
            <a:effectLst/>
          </p:spPr>
        </p:pic>
        <p:pic>
          <p:nvPicPr>
            <p:cNvPr id="223" name="pasted-movie.png" descr="pasted-movie.png"/>
            <p:cNvPicPr>
              <a:picLocks/>
            </p:cNvPicPr>
            <p:nvPr/>
          </p:nvPicPr>
          <p:blipFill>
            <a:blip r:embed="rId4"/>
            <a:stretch>
              <a:fillRect/>
            </a:stretch>
          </p:blipFill>
          <p:spPr>
            <a:xfrm>
              <a:off x="0" y="0"/>
              <a:ext cx="10153189" cy="7097224"/>
            </a:xfrm>
            <a:prstGeom prst="rect">
              <a:avLst/>
            </a:prstGeom>
            <a:effectLst/>
          </p:spPr>
        </p:pic>
      </p:grpSp>
      <p:grpSp>
        <p:nvGrpSpPr>
          <p:cNvPr id="228" name="Abstract background with layers of red and white rectangles"/>
          <p:cNvGrpSpPr/>
          <p:nvPr/>
        </p:nvGrpSpPr>
        <p:grpSpPr>
          <a:xfrm>
            <a:off x="1747805" y="7145589"/>
            <a:ext cx="8794726" cy="6324236"/>
            <a:chOff x="0" y="0"/>
            <a:chExt cx="8794724" cy="6324234"/>
          </a:xfrm>
        </p:grpSpPr>
        <p:pic>
          <p:nvPicPr>
            <p:cNvPr id="227" name="Abstract background with layers of red and white rectangles" descr="Abstract background with layers of red and white rectangles"/>
            <p:cNvPicPr>
              <a:picLocks noChangeAspect="1"/>
            </p:cNvPicPr>
            <p:nvPr/>
          </p:nvPicPr>
          <p:blipFill>
            <a:blip r:embed="rId5"/>
            <a:srcRect l="1298" r="1298"/>
            <a:stretch>
              <a:fillRect/>
            </a:stretch>
          </p:blipFill>
          <p:spPr>
            <a:xfrm>
              <a:off x="127000" y="88900"/>
              <a:ext cx="8540725" cy="5994035"/>
            </a:xfrm>
            <a:prstGeom prst="rect">
              <a:avLst/>
            </a:prstGeom>
            <a:ln>
              <a:noFill/>
            </a:ln>
            <a:effectLst/>
          </p:spPr>
        </p:pic>
        <p:pic>
          <p:nvPicPr>
            <p:cNvPr id="226" name="Abstract background with layers of red and white rectangles" descr="Abstract background with layers of red and white rectangles"/>
            <p:cNvPicPr>
              <a:picLocks/>
            </p:cNvPicPr>
            <p:nvPr/>
          </p:nvPicPr>
          <p:blipFill>
            <a:blip r:embed="rId6"/>
            <a:stretch>
              <a:fillRect/>
            </a:stretch>
          </p:blipFill>
          <p:spPr>
            <a:xfrm>
              <a:off x="-1" y="0"/>
              <a:ext cx="8794726" cy="6324235"/>
            </a:xfrm>
            <a:prstGeom prst="rect">
              <a:avLst/>
            </a:prstGeom>
            <a:effectLst/>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 name="Screenshot 2025-12-30 at 09.30.32.png"/>
          <p:cNvGrpSpPr/>
          <p:nvPr/>
        </p:nvGrpSpPr>
        <p:grpSpPr>
          <a:xfrm>
            <a:off x="3321447" y="396676"/>
            <a:ext cx="17741036" cy="13075209"/>
            <a:chOff x="0" y="0"/>
            <a:chExt cx="17741034" cy="13075208"/>
          </a:xfrm>
        </p:grpSpPr>
        <p:pic>
          <p:nvPicPr>
            <p:cNvPr id="231" name="Screenshot 2025-12-30 at 09.30.32.png" descr="Screenshot 2025-12-30 at 09.30.32.png"/>
            <p:cNvPicPr>
              <a:picLocks noChangeAspect="1"/>
            </p:cNvPicPr>
            <p:nvPr/>
          </p:nvPicPr>
          <p:blipFill>
            <a:blip r:embed="rId2"/>
            <a:srcRect t="24125"/>
            <a:stretch>
              <a:fillRect/>
            </a:stretch>
          </p:blipFill>
          <p:spPr>
            <a:xfrm>
              <a:off x="127000" y="88900"/>
              <a:ext cx="17487035" cy="12745009"/>
            </a:xfrm>
            <a:prstGeom prst="rect">
              <a:avLst/>
            </a:prstGeom>
            <a:ln>
              <a:noFill/>
            </a:ln>
            <a:effectLst/>
          </p:spPr>
        </p:pic>
        <p:pic>
          <p:nvPicPr>
            <p:cNvPr id="230" name="Screenshot 2025-12-30 at 09.30.32.png" descr="Screenshot 2025-12-30 at 09.30.32.png"/>
            <p:cNvPicPr>
              <a:picLocks/>
            </p:cNvPicPr>
            <p:nvPr/>
          </p:nvPicPr>
          <p:blipFill>
            <a:blip r:embed="rId3"/>
            <a:stretch>
              <a:fillRect/>
            </a:stretch>
          </p:blipFill>
          <p:spPr>
            <a:xfrm>
              <a:off x="0" y="0"/>
              <a:ext cx="17741036" cy="13075209"/>
            </a:xfrm>
            <a:prstGeom prst="rect">
              <a:avLst/>
            </a:prstGeom>
            <a:effectLst/>
          </p:spPr>
        </p:pic>
      </p:grpSp>
      <p:sp>
        <p:nvSpPr>
          <p:cNvPr id="233" name="Arrow"/>
          <p:cNvSpPr/>
          <p:nvPr/>
        </p:nvSpPr>
        <p:spPr>
          <a:xfrm>
            <a:off x="2520419" y="8804064"/>
            <a:ext cx="1270001" cy="1270001"/>
          </a:xfrm>
          <a:prstGeom prst="rightArrow">
            <a:avLst>
              <a:gd name="adj1" fmla="val 32000"/>
              <a:gd name="adj2" fmla="val 64000"/>
            </a:avLst>
          </a:prstGeom>
          <a:solidFill>
            <a:schemeClr val="accent1">
              <a:hueOff val="-522454"/>
              <a:satOff val="1153"/>
              <a:lumOff val="13444"/>
            </a:schemeClr>
          </a:solidFill>
          <a:ln w="12700">
            <a:miter lim="400000"/>
          </a:ln>
        </p:spPr>
        <p:txBody>
          <a:bodyPr lIns="50800" tIns="50800" rIns="50800" bIns="50800" anchor="ctr"/>
          <a:lstStyle/>
          <a:p>
            <a:pPr algn="ctr">
              <a:spcBef>
                <a:spcPts val="0"/>
              </a:spcBef>
              <a:defRPr sz="3500">
                <a:solidFill>
                  <a:srgbClr val="FFFFFF"/>
                </a:solidFill>
                <a:latin typeface="DIN Alternate Bold"/>
                <a:ea typeface="DIN Alternate Bold"/>
                <a:cs typeface="DIN Alternate Bold"/>
                <a:sym typeface="DIN Alternate Bold"/>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 name="Screenshot 2025-12-29 at 22.24.18.png"/>
          <p:cNvGrpSpPr/>
          <p:nvPr/>
        </p:nvGrpSpPr>
        <p:grpSpPr>
          <a:xfrm>
            <a:off x="222250" y="3222228"/>
            <a:ext cx="23939352" cy="7423816"/>
            <a:chOff x="0" y="0"/>
            <a:chExt cx="23939351" cy="7423815"/>
          </a:xfrm>
        </p:grpSpPr>
        <p:pic>
          <p:nvPicPr>
            <p:cNvPr id="236" name="Screenshot 2025-12-29 at 22.24.18.png" descr="Screenshot 2025-12-29 at 22.24.18.png"/>
            <p:cNvPicPr>
              <a:picLocks noChangeAspect="1"/>
            </p:cNvPicPr>
            <p:nvPr/>
          </p:nvPicPr>
          <p:blipFill>
            <a:blip r:embed="rId2"/>
            <a:srcRect r="19202" b="52245"/>
            <a:stretch>
              <a:fillRect/>
            </a:stretch>
          </p:blipFill>
          <p:spPr>
            <a:xfrm>
              <a:off x="127000" y="88900"/>
              <a:ext cx="23685352" cy="7093616"/>
            </a:xfrm>
            <a:prstGeom prst="rect">
              <a:avLst/>
            </a:prstGeom>
            <a:ln>
              <a:noFill/>
            </a:ln>
            <a:effectLst/>
          </p:spPr>
        </p:pic>
        <p:pic>
          <p:nvPicPr>
            <p:cNvPr id="235" name="Screenshot 2025-12-29 at 22.24.18.png" descr="Screenshot 2025-12-29 at 22.24.18.png"/>
            <p:cNvPicPr>
              <a:picLocks/>
            </p:cNvPicPr>
            <p:nvPr/>
          </p:nvPicPr>
          <p:blipFill>
            <a:blip r:embed="rId3"/>
            <a:stretch>
              <a:fillRect/>
            </a:stretch>
          </p:blipFill>
          <p:spPr>
            <a:xfrm>
              <a:off x="0" y="0"/>
              <a:ext cx="23939352" cy="7423816"/>
            </a:xfrm>
            <a:prstGeom prst="rect">
              <a:avLst/>
            </a:prstGeom>
            <a:effectLst/>
          </p:spPr>
        </p:pic>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240" name="Traditional Labor Epidural Technique"/>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Traditional Labor Epidural Technique</a:t>
            </a:r>
          </a:p>
        </p:txBody>
      </p:sp>
      <p:sp>
        <p:nvSpPr>
          <p:cNvPr id="241" name="Historical Concerns:…"/>
          <p:cNvSpPr txBox="1">
            <a:spLocks noGrp="1"/>
          </p:cNvSpPr>
          <p:nvPr>
            <p:ph type="body" idx="1"/>
          </p:nvPr>
        </p:nvSpPr>
        <p:spPr>
          <a:prstGeom prst="rect">
            <a:avLst/>
          </a:prstGeom>
        </p:spPr>
        <p:txBody>
          <a:bodyPr/>
          <a:lstStyle/>
          <a:p>
            <a:r>
              <a:t>Historical Concerns:</a:t>
            </a:r>
          </a:p>
          <a:p>
            <a:pPr lvl="1"/>
            <a:r>
              <a:t>Increased rates of </a:t>
            </a:r>
            <a:r>
              <a:rPr b="1">
                <a:solidFill>
                  <a:schemeClr val="accent5"/>
                </a:solidFill>
              </a:rPr>
              <a:t>assisted</a:t>
            </a:r>
            <a:r>
              <a:t> vaginal delivery?</a:t>
            </a:r>
          </a:p>
          <a:p>
            <a:pPr lvl="1"/>
            <a:r>
              <a:rPr b="1">
                <a:solidFill>
                  <a:schemeClr val="accent5"/>
                </a:solidFill>
              </a:rPr>
              <a:t>Prolonged</a:t>
            </a:r>
            <a:r>
              <a:t> labor?</a:t>
            </a:r>
          </a:p>
          <a:p>
            <a:pPr lvl="1"/>
            <a:r>
              <a:t>Increased </a:t>
            </a:r>
            <a:r>
              <a:rPr b="1">
                <a:solidFill>
                  <a:schemeClr val="accent5"/>
                </a:solidFill>
              </a:rPr>
              <a:t>operative</a:t>
            </a:r>
            <a:r>
              <a:t> delivery rates?</a:t>
            </a:r>
          </a:p>
          <a:p>
            <a:pPr lvl="1"/>
            <a:r>
              <a:t>Based on </a:t>
            </a:r>
            <a:r>
              <a:rPr b="1">
                <a:solidFill>
                  <a:schemeClr val="accent5"/>
                </a:solidFill>
              </a:rPr>
              <a:t>retrospective and observational studies</a:t>
            </a:r>
            <a:r>
              <a:t>, prone to bias/less reliable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In high-quality studies, including Cochrane reviews and meta-analyses, epidural analgesia has been suggested to extend the first stage of labor by 30 minutes and the second stage by 15 minutes, when compared with alternative forms of analgesia- argued th"/>
          <p:cNvSpPr txBox="1">
            <a:spLocks noGrp="1"/>
          </p:cNvSpPr>
          <p:nvPr>
            <p:ph type="body" idx="21"/>
          </p:nvPr>
        </p:nvSpPr>
        <p:spPr>
          <a:xfrm>
            <a:off x="3945484" y="2466736"/>
            <a:ext cx="18290530" cy="8102601"/>
          </a:xfrm>
          <a:prstGeom prst="rect">
            <a:avLst/>
          </a:prstGeom>
        </p:spPr>
        <p:txBody>
          <a:bodyPr/>
          <a:lstStyle/>
          <a:p>
            <a:pPr>
              <a:defRPr sz="6600"/>
            </a:pPr>
            <a:r>
              <a:t>In high-quality studies, including </a:t>
            </a:r>
            <a:r>
              <a:rPr b="1">
                <a:solidFill>
                  <a:schemeClr val="accent5"/>
                </a:solidFill>
              </a:rPr>
              <a:t>Cochrane reviews and meta-analyses</a:t>
            </a:r>
            <a:r>
              <a:t>, epidural analgesia has been suggested to extend the </a:t>
            </a:r>
            <a:r>
              <a:rPr i="1"/>
              <a:t>first stage of labor by 30 minutes</a:t>
            </a:r>
            <a:r>
              <a:t> and the </a:t>
            </a:r>
            <a:r>
              <a:rPr i="1"/>
              <a:t>second stage by 15 minutes</a:t>
            </a:r>
            <a:r>
              <a:t>, when compared with alternative forms of analgesia- argued that it is </a:t>
            </a:r>
            <a:r>
              <a:rPr b="1">
                <a:solidFill>
                  <a:schemeClr val="accent5"/>
                </a:solidFill>
              </a:rPr>
              <a:t>clinically negligible</a:t>
            </a:r>
            <a:r>
              <a:t>.</a:t>
            </a:r>
          </a:p>
        </p:txBody>
      </p:sp>
      <p:sp>
        <p:nvSpPr>
          <p:cNvPr id="244" name="-AJOG"/>
          <p:cNvSpPr txBox="1">
            <a:spLocks noGrp="1"/>
          </p:cNvSpPr>
          <p:nvPr>
            <p:ph type="body" idx="22"/>
          </p:nvPr>
        </p:nvSpPr>
        <p:spPr>
          <a:xfrm>
            <a:off x="3501664" y="10756900"/>
            <a:ext cx="19735801" cy="1320800"/>
          </a:xfrm>
          <a:prstGeom prst="rect">
            <a:avLst/>
          </a:prstGeom>
        </p:spPr>
        <p:txBody>
          <a:bodyPr/>
          <a:lstStyle>
            <a:lvl1pPr>
              <a:defRPr b="1">
                <a:solidFill>
                  <a:schemeClr val="accent5"/>
                </a:solidFill>
              </a:defRPr>
            </a:lvl1pPr>
          </a:lstStyle>
          <a:p>
            <a:pPr>
              <a:defRPr b="0">
                <a:solidFill>
                  <a:srgbClr val="6B6D6D"/>
                </a:solidFill>
              </a:defRPr>
            </a:pPr>
            <a:r>
              <a:rPr b="1">
                <a:solidFill>
                  <a:schemeClr val="accent5"/>
                </a:solidFill>
              </a:rPr>
              <a:t>-AJOG</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 similar high-quality studies have consistently shown no increased risk of cesarean delivery … such that studies published since 2005 show no higher risk of assisted vaginal delivery …"/>
          <p:cNvSpPr txBox="1">
            <a:spLocks noGrp="1"/>
          </p:cNvSpPr>
          <p:nvPr>
            <p:ph type="body" idx="21"/>
          </p:nvPr>
        </p:nvSpPr>
        <p:spPr>
          <a:xfrm>
            <a:off x="3632200" y="4711944"/>
            <a:ext cx="19735800" cy="4978401"/>
          </a:xfrm>
          <a:prstGeom prst="rect">
            <a:avLst/>
          </a:prstGeom>
        </p:spPr>
        <p:txBody>
          <a:bodyPr/>
          <a:lstStyle/>
          <a:p>
            <a:r>
              <a:t>… similar high-quality studies have consistently shown </a:t>
            </a:r>
            <a:r>
              <a:rPr b="1">
                <a:solidFill>
                  <a:schemeClr val="accent5"/>
                </a:solidFill>
              </a:rPr>
              <a:t>no increased risk of cesarean delivery</a:t>
            </a:r>
            <a:r>
              <a:t> … such that studies published since 2005 show </a:t>
            </a:r>
            <a:r>
              <a:rPr b="1">
                <a:solidFill>
                  <a:schemeClr val="accent5"/>
                </a:solidFill>
              </a:rPr>
              <a:t>no higher risk of assisted vaginal delivery</a:t>
            </a:r>
            <a:r>
              <a:t> …</a:t>
            </a:r>
          </a:p>
        </p:txBody>
      </p:sp>
      <p:sp>
        <p:nvSpPr>
          <p:cNvPr id="247" name="-AJOG"/>
          <p:cNvSpPr txBox="1">
            <a:spLocks noGrp="1"/>
          </p:cNvSpPr>
          <p:nvPr>
            <p:ph type="body" idx="22"/>
          </p:nvPr>
        </p:nvSpPr>
        <p:spPr>
          <a:prstGeom prst="rect">
            <a:avLst/>
          </a:prstGeom>
        </p:spPr>
        <p:txBody>
          <a:bodyPr/>
          <a:lstStyle>
            <a:lvl1pPr>
              <a:defRPr b="1">
                <a:solidFill>
                  <a:schemeClr val="accent5"/>
                </a:solidFill>
              </a:defRPr>
            </a:lvl1pPr>
          </a:lstStyle>
          <a:p>
            <a:pPr>
              <a:defRPr b="0">
                <a:solidFill>
                  <a:srgbClr val="6B6D6D"/>
                </a:solidFill>
              </a:defRPr>
            </a:pPr>
            <a:r>
              <a:rPr b="1">
                <a:solidFill>
                  <a:schemeClr val="accent5"/>
                </a:solidFill>
              </a:rPr>
              <a:t>-AJOG</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 neonates of parturients who receive epidural analgesia have been shown to have no worse Apgar scores and more favorable acid-base status …"/>
          <p:cNvSpPr txBox="1">
            <a:spLocks noGrp="1"/>
          </p:cNvSpPr>
          <p:nvPr>
            <p:ph type="body" idx="21"/>
          </p:nvPr>
        </p:nvSpPr>
        <p:spPr>
          <a:xfrm>
            <a:off x="3632200" y="5442942"/>
            <a:ext cx="19735800" cy="4978401"/>
          </a:xfrm>
          <a:prstGeom prst="rect">
            <a:avLst/>
          </a:prstGeom>
        </p:spPr>
        <p:txBody>
          <a:bodyPr/>
          <a:lstStyle/>
          <a:p>
            <a:r>
              <a:t>… </a:t>
            </a:r>
            <a:r>
              <a:rPr b="1">
                <a:solidFill>
                  <a:schemeClr val="accent5"/>
                </a:solidFill>
              </a:rPr>
              <a:t>neonates</a:t>
            </a:r>
            <a:r>
              <a:t> of parturients who receive epidural analgesia have been shown to have </a:t>
            </a:r>
            <a:r>
              <a:rPr b="1">
                <a:solidFill>
                  <a:schemeClr val="accent5"/>
                </a:solidFill>
              </a:rPr>
              <a:t>no worse Apgar scores</a:t>
            </a:r>
            <a:r>
              <a:t> and </a:t>
            </a:r>
            <a:r>
              <a:rPr b="1">
                <a:solidFill>
                  <a:schemeClr val="accent5"/>
                </a:solidFill>
              </a:rPr>
              <a:t>more favorable acid-base status</a:t>
            </a:r>
            <a:r>
              <a:t> …</a:t>
            </a:r>
          </a:p>
        </p:txBody>
      </p:sp>
      <p:sp>
        <p:nvSpPr>
          <p:cNvPr id="250" name="-AJOG"/>
          <p:cNvSpPr txBox="1">
            <a:spLocks noGrp="1"/>
          </p:cNvSpPr>
          <p:nvPr>
            <p:ph type="body" idx="22"/>
          </p:nvPr>
        </p:nvSpPr>
        <p:spPr>
          <a:prstGeom prst="rect">
            <a:avLst/>
          </a:prstGeom>
        </p:spPr>
        <p:txBody>
          <a:bodyPr/>
          <a:lstStyle>
            <a:lvl1pPr>
              <a:defRPr b="1">
                <a:solidFill>
                  <a:schemeClr val="accent5"/>
                </a:solidFill>
              </a:defRPr>
            </a:lvl1pPr>
          </a:lstStyle>
          <a:p>
            <a:pPr>
              <a:defRPr b="0">
                <a:solidFill>
                  <a:srgbClr val="6B6D6D"/>
                </a:solidFill>
              </a:defRPr>
            </a:pPr>
            <a:r>
              <a:rPr b="1">
                <a:solidFill>
                  <a:schemeClr val="accent5"/>
                </a:solidFill>
              </a:rPr>
              <a:t>-AJOG</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pasted-movie.png"/>
          <p:cNvGrpSpPr/>
          <p:nvPr/>
        </p:nvGrpSpPr>
        <p:grpSpPr>
          <a:xfrm>
            <a:off x="598014" y="1708150"/>
            <a:ext cx="12954001" cy="10299700"/>
            <a:chOff x="0" y="0"/>
            <a:chExt cx="12954000" cy="10299700"/>
          </a:xfrm>
        </p:grpSpPr>
        <p:pic>
          <p:nvPicPr>
            <p:cNvPr id="153" name="pasted-movie.png" descr="pasted-movie.png"/>
            <p:cNvPicPr>
              <a:picLocks noChangeAspect="1"/>
            </p:cNvPicPr>
            <p:nvPr/>
          </p:nvPicPr>
          <p:blipFill>
            <a:blip r:embed="rId2"/>
            <a:stretch>
              <a:fillRect/>
            </a:stretch>
          </p:blipFill>
          <p:spPr>
            <a:xfrm>
              <a:off x="127000" y="88900"/>
              <a:ext cx="12700000" cy="9969500"/>
            </a:xfrm>
            <a:prstGeom prst="rect">
              <a:avLst/>
            </a:prstGeom>
            <a:ln>
              <a:noFill/>
            </a:ln>
            <a:effectLst/>
          </p:spPr>
        </p:pic>
        <p:pic>
          <p:nvPicPr>
            <p:cNvPr id="152" name="pasted-movie.png" descr="pasted-movie.png"/>
            <p:cNvPicPr>
              <a:picLocks/>
            </p:cNvPicPr>
            <p:nvPr/>
          </p:nvPicPr>
          <p:blipFill>
            <a:blip r:embed="rId3"/>
            <a:stretch>
              <a:fillRect/>
            </a:stretch>
          </p:blipFill>
          <p:spPr>
            <a:xfrm>
              <a:off x="0" y="0"/>
              <a:ext cx="12954000" cy="10299700"/>
            </a:xfrm>
            <a:prstGeom prst="rect">
              <a:avLst/>
            </a:prstGeom>
            <a:effectLst/>
          </p:spPr>
        </p:pic>
      </p:grpSp>
      <p:sp>
        <p:nvSpPr>
          <p:cNvPr id="155" name="In 1853, … , Queen Victoria received chloroform in labour administered by John Snow, ……"/>
          <p:cNvSpPr txBox="1"/>
          <p:nvPr/>
        </p:nvSpPr>
        <p:spPr>
          <a:xfrm>
            <a:off x="14064464" y="4140199"/>
            <a:ext cx="9692727" cy="5435601"/>
          </a:xfrm>
          <a:prstGeom prst="rect">
            <a:avLst/>
          </a:prstGeom>
          <a:solidFill>
            <a:schemeClr val="accent1">
              <a:hueOff val="-522454"/>
              <a:satOff val="1153"/>
              <a:lumOff val="13444"/>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0"/>
              </a:spcBef>
              <a:defRPr sz="5100">
                <a:solidFill>
                  <a:srgbClr val="FFFFFF"/>
                </a:solidFill>
                <a:latin typeface="DIN Alternate Bold"/>
                <a:ea typeface="DIN Alternate Bold"/>
                <a:cs typeface="DIN Alternate Bold"/>
                <a:sym typeface="DIN Alternate Bold"/>
              </a:defRPr>
            </a:pPr>
            <a:r>
              <a:t>In 1853, … , Queen Victoria received chloroform in labour administered by John Snow, …</a:t>
            </a:r>
          </a:p>
          <a:p>
            <a:pPr>
              <a:spcBef>
                <a:spcPts val="0"/>
              </a:spcBef>
              <a:defRPr sz="5100">
                <a:solidFill>
                  <a:srgbClr val="FFFFFF"/>
                </a:solidFill>
                <a:latin typeface="DIN Alternate Bold"/>
                <a:ea typeface="DIN Alternate Bold"/>
                <a:cs typeface="DIN Alternate Bold"/>
                <a:sym typeface="DIN Alternate Bold"/>
              </a:defRPr>
            </a:pPr>
            <a:r>
              <a:t>she experienced “great relief” and that contractions became “trifling,”… he then publicised in medical circles.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253" name="Advancements in Epidural Techniques"/>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Advancements in Epidural Techniques</a:t>
            </a:r>
          </a:p>
        </p:txBody>
      </p:sp>
      <p:sp>
        <p:nvSpPr>
          <p:cNvPr id="254" name="Reducing total anesthetic consumption- less motor block…"/>
          <p:cNvSpPr txBox="1">
            <a:spLocks noGrp="1"/>
          </p:cNvSpPr>
          <p:nvPr>
            <p:ph type="body" sz="half" idx="1"/>
          </p:nvPr>
        </p:nvSpPr>
        <p:spPr>
          <a:xfrm>
            <a:off x="1016000" y="2540000"/>
            <a:ext cx="11774865" cy="10160000"/>
          </a:xfrm>
          <a:prstGeom prst="rect">
            <a:avLst/>
          </a:prstGeom>
        </p:spPr>
        <p:txBody>
          <a:bodyPr/>
          <a:lstStyle/>
          <a:p>
            <a:r>
              <a:rPr b="1"/>
              <a:t>Reducing total anesthetic</a:t>
            </a:r>
            <a:r>
              <a:t> consumption- less motor block </a:t>
            </a:r>
          </a:p>
          <a:p>
            <a:r>
              <a:t>Use of </a:t>
            </a:r>
            <a:r>
              <a:rPr b="1"/>
              <a:t>low-concentration</a:t>
            </a:r>
            <a:r>
              <a:t> local anesthetic solutions</a:t>
            </a:r>
          </a:p>
          <a:p>
            <a:pPr>
              <a:defRPr b="1"/>
            </a:pPr>
            <a:r>
              <a:t>Programmed intermittent epidural bolus (PIEB), patient-controlled epidural analgesia (PCEA), …</a:t>
            </a:r>
          </a:p>
        </p:txBody>
      </p:sp>
      <p:pic>
        <p:nvPicPr>
          <p:cNvPr id="255" name="pasted-movie.png" descr="pasted-movie.png"/>
          <p:cNvPicPr>
            <a:picLocks noChangeAspect="1"/>
          </p:cNvPicPr>
          <p:nvPr/>
        </p:nvPicPr>
        <p:blipFill>
          <a:blip r:embed="rId2"/>
          <a:stretch>
            <a:fillRect/>
          </a:stretch>
        </p:blipFill>
        <p:spPr>
          <a:xfrm>
            <a:off x="13320926" y="2584905"/>
            <a:ext cx="10070190" cy="1007019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258" name="Combined Spinal-Epidural (CSE) Analgesia"/>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Combined Spinal-Epidural (CSE) Analgesia</a:t>
            </a:r>
          </a:p>
        </p:txBody>
      </p:sp>
      <p:sp>
        <p:nvSpPr>
          <p:cNvPr id="259" name="Advantages vs. traditional EA: faster onset of effective analgesia…"/>
          <p:cNvSpPr txBox="1">
            <a:spLocks noGrp="1"/>
          </p:cNvSpPr>
          <p:nvPr>
            <p:ph type="body" idx="1"/>
          </p:nvPr>
        </p:nvSpPr>
        <p:spPr>
          <a:prstGeom prst="rect">
            <a:avLst/>
          </a:prstGeom>
        </p:spPr>
        <p:txBody>
          <a:bodyPr/>
          <a:lstStyle/>
          <a:p>
            <a:r>
              <a:t>Advantages vs. traditional EA: faster onset of effective analgesia</a:t>
            </a:r>
          </a:p>
          <a:p>
            <a:r>
              <a:t>No difference vs. low‑dose EA in:</a:t>
            </a:r>
          </a:p>
          <a:p>
            <a:pPr lvl="1"/>
            <a:r>
              <a:t>Prolonged fetal decelerations</a:t>
            </a:r>
          </a:p>
          <a:p>
            <a:pPr lvl="1"/>
            <a:r>
              <a:t>Emergency cesarean delivery</a:t>
            </a:r>
          </a:p>
          <a:p>
            <a:pPr lvl="1"/>
            <a:r>
              <a:t>Pain relief</a:t>
            </a:r>
          </a:p>
          <a:p>
            <a:pPr lvl="1"/>
            <a:r>
              <a:t>Pruritus</a:t>
            </a:r>
          </a:p>
          <a:p>
            <a:pPr lvl="1"/>
            <a:r>
              <a:t>Maternal hypotension</a:t>
            </a:r>
          </a:p>
          <a:p>
            <a:r>
              <a:t>CSE does not increase the incidence of post-dural puncture headache.</a:t>
            </a:r>
          </a:p>
        </p:txBody>
      </p:sp>
      <p:sp>
        <p:nvSpPr>
          <p:cNvPr id="260" name="Dingbat Check"/>
          <p:cNvSpPr/>
          <p:nvPr/>
        </p:nvSpPr>
        <p:spPr>
          <a:xfrm>
            <a:off x="16891675" y="2120241"/>
            <a:ext cx="1301542" cy="1236809"/>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chemeClr val="accent1">
              <a:hueOff val="-522454"/>
              <a:satOff val="1153"/>
              <a:lumOff val="13444"/>
            </a:schemeClr>
          </a:solidFill>
          <a:ln w="12700">
            <a:miter lim="400000"/>
          </a:ln>
        </p:spPr>
        <p:txBody>
          <a:bodyPr lIns="50800" tIns="50800" rIns="50800" bIns="50800" anchor="ctr"/>
          <a:lstStyle/>
          <a:p>
            <a:pPr algn="ctr">
              <a:spcBef>
                <a:spcPts val="0"/>
              </a:spcBef>
              <a:defRPr sz="3500">
                <a:solidFill>
                  <a:srgbClr val="FFFFFF"/>
                </a:solidFill>
                <a:latin typeface="DIN Alternate Bold"/>
                <a:ea typeface="DIN Alternate Bold"/>
                <a:cs typeface="DIN Alternate Bold"/>
                <a:sym typeface="DIN Alternate Bold"/>
              </a:defRPr>
            </a:pPr>
            <a:endParaRPr/>
          </a:p>
        </p:txBody>
      </p:sp>
      <p:sp>
        <p:nvSpPr>
          <p:cNvPr id="261" name="Ribbon"/>
          <p:cNvSpPr/>
          <p:nvPr/>
        </p:nvSpPr>
        <p:spPr>
          <a:xfrm>
            <a:off x="18193217" y="9274714"/>
            <a:ext cx="971490" cy="1467602"/>
          </a:xfrm>
          <a:custGeom>
            <a:avLst/>
            <a:gdLst/>
            <a:ahLst/>
            <a:cxnLst>
              <a:cxn ang="0">
                <a:pos x="wd2" y="hd2"/>
              </a:cxn>
              <a:cxn ang="5400000">
                <a:pos x="wd2" y="hd2"/>
              </a:cxn>
              <a:cxn ang="10800000">
                <a:pos x="wd2" y="hd2"/>
              </a:cxn>
              <a:cxn ang="16200000">
                <a:pos x="wd2" y="hd2"/>
              </a:cxn>
            </a:cxnLst>
            <a:rect l="0" t="0" r="r" b="b"/>
            <a:pathLst>
              <a:path w="21483" h="21600" extrusionOk="0">
                <a:moveTo>
                  <a:pt x="10250" y="0"/>
                </a:moveTo>
                <a:cubicBezTo>
                  <a:pt x="9814" y="0"/>
                  <a:pt x="9433" y="155"/>
                  <a:pt x="9220" y="385"/>
                </a:cubicBezTo>
                <a:cubicBezTo>
                  <a:pt x="9223" y="388"/>
                  <a:pt x="9226" y="391"/>
                  <a:pt x="9230" y="394"/>
                </a:cubicBezTo>
                <a:cubicBezTo>
                  <a:pt x="9058" y="411"/>
                  <a:pt x="8887" y="431"/>
                  <a:pt x="8717" y="453"/>
                </a:cubicBezTo>
                <a:cubicBezTo>
                  <a:pt x="8396" y="278"/>
                  <a:pt x="7949" y="215"/>
                  <a:pt x="7531" y="316"/>
                </a:cubicBezTo>
                <a:lnTo>
                  <a:pt x="6587" y="545"/>
                </a:lnTo>
                <a:cubicBezTo>
                  <a:pt x="6177" y="644"/>
                  <a:pt x="5899" y="876"/>
                  <a:pt x="5817" y="1141"/>
                </a:cubicBezTo>
                <a:cubicBezTo>
                  <a:pt x="5823" y="1143"/>
                  <a:pt x="5828" y="1147"/>
                  <a:pt x="5835" y="1149"/>
                </a:cubicBezTo>
                <a:cubicBezTo>
                  <a:pt x="5683" y="1204"/>
                  <a:pt x="5533" y="1261"/>
                  <a:pt x="5386" y="1321"/>
                </a:cubicBezTo>
                <a:cubicBezTo>
                  <a:pt x="4992" y="1227"/>
                  <a:pt x="4537" y="1270"/>
                  <a:pt x="4194" y="1462"/>
                </a:cubicBezTo>
                <a:lnTo>
                  <a:pt x="3426" y="1891"/>
                </a:lnTo>
                <a:cubicBezTo>
                  <a:pt x="3092" y="2078"/>
                  <a:pt x="2949" y="2358"/>
                  <a:pt x="3008" y="2627"/>
                </a:cubicBezTo>
                <a:cubicBezTo>
                  <a:pt x="3018" y="2628"/>
                  <a:pt x="3026" y="2630"/>
                  <a:pt x="3036" y="2632"/>
                </a:cubicBezTo>
                <a:cubicBezTo>
                  <a:pt x="2922" y="2717"/>
                  <a:pt x="2810" y="2805"/>
                  <a:pt x="2702" y="2895"/>
                </a:cubicBezTo>
                <a:cubicBezTo>
                  <a:pt x="2281" y="2894"/>
                  <a:pt x="1873" y="3038"/>
                  <a:pt x="1648" y="3297"/>
                </a:cubicBezTo>
                <a:lnTo>
                  <a:pt x="1146" y="3876"/>
                </a:lnTo>
                <a:cubicBezTo>
                  <a:pt x="928" y="4128"/>
                  <a:pt x="937" y="4424"/>
                  <a:pt x="1130" y="4662"/>
                </a:cubicBezTo>
                <a:cubicBezTo>
                  <a:pt x="1140" y="4661"/>
                  <a:pt x="1149" y="4662"/>
                  <a:pt x="1159" y="4661"/>
                </a:cubicBezTo>
                <a:cubicBezTo>
                  <a:pt x="1095" y="4767"/>
                  <a:pt x="1035" y="4874"/>
                  <a:pt x="980" y="4983"/>
                </a:cubicBezTo>
                <a:cubicBezTo>
                  <a:pt x="585" y="5078"/>
                  <a:pt x="275" y="5307"/>
                  <a:pt x="197" y="5601"/>
                </a:cubicBezTo>
                <a:lnTo>
                  <a:pt x="23" y="6260"/>
                </a:lnTo>
                <a:cubicBezTo>
                  <a:pt x="-52" y="6546"/>
                  <a:pt x="109" y="6822"/>
                  <a:pt x="414" y="7002"/>
                </a:cubicBezTo>
                <a:cubicBezTo>
                  <a:pt x="423" y="6998"/>
                  <a:pt x="432" y="6997"/>
                  <a:pt x="442" y="6993"/>
                </a:cubicBezTo>
                <a:cubicBezTo>
                  <a:pt x="439" y="7058"/>
                  <a:pt x="437" y="7123"/>
                  <a:pt x="437" y="7189"/>
                </a:cubicBezTo>
                <a:cubicBezTo>
                  <a:pt x="437" y="7238"/>
                  <a:pt x="440" y="7287"/>
                  <a:pt x="442" y="7336"/>
                </a:cubicBezTo>
                <a:cubicBezTo>
                  <a:pt x="118" y="7516"/>
                  <a:pt x="-60" y="7802"/>
                  <a:pt x="18" y="8097"/>
                </a:cubicBezTo>
                <a:lnTo>
                  <a:pt x="194" y="8756"/>
                </a:lnTo>
                <a:cubicBezTo>
                  <a:pt x="270" y="9042"/>
                  <a:pt x="563" y="9265"/>
                  <a:pt x="942" y="9365"/>
                </a:cubicBezTo>
                <a:cubicBezTo>
                  <a:pt x="947" y="9361"/>
                  <a:pt x="954" y="9356"/>
                  <a:pt x="960" y="9352"/>
                </a:cubicBezTo>
                <a:cubicBezTo>
                  <a:pt x="1014" y="9461"/>
                  <a:pt x="1073" y="9569"/>
                  <a:pt x="1136" y="9676"/>
                </a:cubicBezTo>
                <a:cubicBezTo>
                  <a:pt x="927" y="9918"/>
                  <a:pt x="912" y="10224"/>
                  <a:pt x="1136" y="10483"/>
                </a:cubicBezTo>
                <a:lnTo>
                  <a:pt x="1636" y="11061"/>
                </a:lnTo>
                <a:cubicBezTo>
                  <a:pt x="1854" y="11313"/>
                  <a:pt x="2246" y="11456"/>
                  <a:pt x="2653" y="11464"/>
                </a:cubicBezTo>
                <a:cubicBezTo>
                  <a:pt x="2656" y="11459"/>
                  <a:pt x="2661" y="11454"/>
                  <a:pt x="2664" y="11449"/>
                </a:cubicBezTo>
                <a:cubicBezTo>
                  <a:pt x="2771" y="11539"/>
                  <a:pt x="2881" y="11629"/>
                  <a:pt x="2995" y="11715"/>
                </a:cubicBezTo>
                <a:cubicBezTo>
                  <a:pt x="2924" y="11989"/>
                  <a:pt x="3066" y="12279"/>
                  <a:pt x="3409" y="12471"/>
                </a:cubicBezTo>
                <a:lnTo>
                  <a:pt x="4176" y="12900"/>
                </a:lnTo>
                <a:cubicBezTo>
                  <a:pt x="4511" y="13087"/>
                  <a:pt x="4953" y="13131"/>
                  <a:pt x="5340" y="13046"/>
                </a:cubicBezTo>
                <a:cubicBezTo>
                  <a:pt x="5340" y="13043"/>
                  <a:pt x="5340" y="13040"/>
                  <a:pt x="5340" y="13036"/>
                </a:cubicBezTo>
                <a:cubicBezTo>
                  <a:pt x="5487" y="13097"/>
                  <a:pt x="5639" y="13155"/>
                  <a:pt x="5791" y="13211"/>
                </a:cubicBezTo>
                <a:cubicBezTo>
                  <a:pt x="5868" y="13482"/>
                  <a:pt x="6150" y="13721"/>
                  <a:pt x="6567" y="13822"/>
                </a:cubicBezTo>
                <a:lnTo>
                  <a:pt x="7511" y="14050"/>
                </a:lnTo>
                <a:cubicBezTo>
                  <a:pt x="7920" y="14149"/>
                  <a:pt x="8357" y="14090"/>
                  <a:pt x="8676" y="13922"/>
                </a:cubicBezTo>
                <a:cubicBezTo>
                  <a:pt x="8676" y="13921"/>
                  <a:pt x="8675" y="13921"/>
                  <a:pt x="8674" y="13919"/>
                </a:cubicBezTo>
                <a:cubicBezTo>
                  <a:pt x="8844" y="13942"/>
                  <a:pt x="9016" y="13962"/>
                  <a:pt x="9189" y="13980"/>
                </a:cubicBezTo>
                <a:cubicBezTo>
                  <a:pt x="9402" y="14215"/>
                  <a:pt x="9789" y="14372"/>
                  <a:pt x="10230" y="14372"/>
                </a:cubicBezTo>
                <a:lnTo>
                  <a:pt x="11233" y="14372"/>
                </a:lnTo>
                <a:cubicBezTo>
                  <a:pt x="11669" y="14372"/>
                  <a:pt x="12049" y="14217"/>
                  <a:pt x="12263" y="13987"/>
                </a:cubicBezTo>
                <a:cubicBezTo>
                  <a:pt x="12263" y="13987"/>
                  <a:pt x="12263" y="13985"/>
                  <a:pt x="12263" y="13985"/>
                </a:cubicBezTo>
                <a:cubicBezTo>
                  <a:pt x="12437" y="13968"/>
                  <a:pt x="12610" y="13948"/>
                  <a:pt x="12781" y="13926"/>
                </a:cubicBezTo>
                <a:cubicBezTo>
                  <a:pt x="13101" y="14095"/>
                  <a:pt x="13541" y="14154"/>
                  <a:pt x="13952" y="14055"/>
                </a:cubicBezTo>
                <a:lnTo>
                  <a:pt x="14896" y="13827"/>
                </a:lnTo>
                <a:cubicBezTo>
                  <a:pt x="15303" y="13729"/>
                  <a:pt x="15582" y="13498"/>
                  <a:pt x="15666" y="13235"/>
                </a:cubicBezTo>
                <a:cubicBezTo>
                  <a:pt x="15823" y="13178"/>
                  <a:pt x="15979" y="13118"/>
                  <a:pt x="16131" y="13056"/>
                </a:cubicBezTo>
                <a:cubicBezTo>
                  <a:pt x="16516" y="13141"/>
                  <a:pt x="16955" y="13097"/>
                  <a:pt x="17289" y="12910"/>
                </a:cubicBezTo>
                <a:lnTo>
                  <a:pt x="18059" y="12481"/>
                </a:lnTo>
                <a:cubicBezTo>
                  <a:pt x="18391" y="12296"/>
                  <a:pt x="18533" y="12017"/>
                  <a:pt x="18477" y="11751"/>
                </a:cubicBezTo>
                <a:cubicBezTo>
                  <a:pt x="18597" y="11662"/>
                  <a:pt x="18712" y="11569"/>
                  <a:pt x="18824" y="11476"/>
                </a:cubicBezTo>
                <a:cubicBezTo>
                  <a:pt x="19229" y="11467"/>
                  <a:pt x="19620" y="11325"/>
                  <a:pt x="19837" y="11075"/>
                </a:cubicBezTo>
                <a:lnTo>
                  <a:pt x="20337" y="10496"/>
                </a:lnTo>
                <a:cubicBezTo>
                  <a:pt x="20552" y="10248"/>
                  <a:pt x="20546" y="9955"/>
                  <a:pt x="20360" y="9718"/>
                </a:cubicBezTo>
                <a:cubicBezTo>
                  <a:pt x="20427" y="9606"/>
                  <a:pt x="20491" y="9493"/>
                  <a:pt x="20549" y="9377"/>
                </a:cubicBezTo>
                <a:cubicBezTo>
                  <a:pt x="20922" y="9276"/>
                  <a:pt x="21211" y="9052"/>
                  <a:pt x="21286" y="8769"/>
                </a:cubicBezTo>
                <a:lnTo>
                  <a:pt x="21460" y="8112"/>
                </a:lnTo>
                <a:cubicBezTo>
                  <a:pt x="21534" y="7829"/>
                  <a:pt x="21377" y="7554"/>
                  <a:pt x="21080" y="7374"/>
                </a:cubicBezTo>
                <a:cubicBezTo>
                  <a:pt x="21082" y="7312"/>
                  <a:pt x="21082" y="7251"/>
                  <a:pt x="21082" y="7189"/>
                </a:cubicBezTo>
                <a:cubicBezTo>
                  <a:pt x="21082" y="7130"/>
                  <a:pt x="21082" y="7072"/>
                  <a:pt x="21080" y="7014"/>
                </a:cubicBezTo>
                <a:cubicBezTo>
                  <a:pt x="21380" y="6834"/>
                  <a:pt x="21540" y="6557"/>
                  <a:pt x="21465" y="6274"/>
                </a:cubicBezTo>
                <a:lnTo>
                  <a:pt x="21289" y="5616"/>
                </a:lnTo>
                <a:cubicBezTo>
                  <a:pt x="21214" y="5334"/>
                  <a:pt x="20924" y="5112"/>
                  <a:pt x="20551" y="5010"/>
                </a:cubicBezTo>
                <a:cubicBezTo>
                  <a:pt x="20494" y="4896"/>
                  <a:pt x="20434" y="4783"/>
                  <a:pt x="20368" y="4671"/>
                </a:cubicBezTo>
                <a:cubicBezTo>
                  <a:pt x="20557" y="4433"/>
                  <a:pt x="20567" y="4138"/>
                  <a:pt x="20350" y="3888"/>
                </a:cubicBezTo>
                <a:lnTo>
                  <a:pt x="19847" y="3309"/>
                </a:lnTo>
                <a:cubicBezTo>
                  <a:pt x="19630" y="3059"/>
                  <a:pt x="19240" y="2917"/>
                  <a:pt x="18835" y="2908"/>
                </a:cubicBezTo>
                <a:cubicBezTo>
                  <a:pt x="18725" y="2816"/>
                  <a:pt x="18610" y="2726"/>
                  <a:pt x="18493" y="2638"/>
                </a:cubicBezTo>
                <a:cubicBezTo>
                  <a:pt x="18553" y="2370"/>
                  <a:pt x="18409" y="2087"/>
                  <a:pt x="18074" y="1900"/>
                </a:cubicBezTo>
                <a:lnTo>
                  <a:pt x="17307" y="1470"/>
                </a:lnTo>
                <a:cubicBezTo>
                  <a:pt x="16972" y="1284"/>
                  <a:pt x="16530" y="1239"/>
                  <a:pt x="16143" y="1324"/>
                </a:cubicBezTo>
                <a:cubicBezTo>
                  <a:pt x="16143" y="1325"/>
                  <a:pt x="16143" y="1326"/>
                  <a:pt x="16143" y="1326"/>
                </a:cubicBezTo>
                <a:cubicBezTo>
                  <a:pt x="15994" y="1265"/>
                  <a:pt x="15843" y="1207"/>
                  <a:pt x="15689" y="1151"/>
                </a:cubicBezTo>
                <a:cubicBezTo>
                  <a:pt x="15609" y="884"/>
                  <a:pt x="15328" y="650"/>
                  <a:pt x="14916" y="550"/>
                </a:cubicBezTo>
                <a:lnTo>
                  <a:pt x="13972" y="321"/>
                </a:lnTo>
                <a:cubicBezTo>
                  <a:pt x="13562" y="222"/>
                  <a:pt x="13126" y="280"/>
                  <a:pt x="12807" y="448"/>
                </a:cubicBezTo>
                <a:cubicBezTo>
                  <a:pt x="12808" y="450"/>
                  <a:pt x="12808" y="452"/>
                  <a:pt x="12809" y="453"/>
                </a:cubicBezTo>
                <a:cubicBezTo>
                  <a:pt x="12639" y="431"/>
                  <a:pt x="12466" y="411"/>
                  <a:pt x="12294" y="394"/>
                </a:cubicBezTo>
                <a:cubicBezTo>
                  <a:pt x="12082" y="158"/>
                  <a:pt x="11697" y="0"/>
                  <a:pt x="11256" y="0"/>
                </a:cubicBezTo>
                <a:lnTo>
                  <a:pt x="10250" y="0"/>
                </a:lnTo>
                <a:close/>
                <a:moveTo>
                  <a:pt x="10761" y="2494"/>
                </a:moveTo>
                <a:cubicBezTo>
                  <a:pt x="14153" y="2494"/>
                  <a:pt x="16984" y="4085"/>
                  <a:pt x="17666" y="6207"/>
                </a:cubicBezTo>
                <a:cubicBezTo>
                  <a:pt x="17678" y="6243"/>
                  <a:pt x="17689" y="6280"/>
                  <a:pt x="17699" y="6316"/>
                </a:cubicBezTo>
                <a:cubicBezTo>
                  <a:pt x="17710" y="6352"/>
                  <a:pt x="17718" y="6388"/>
                  <a:pt x="17727" y="6425"/>
                </a:cubicBezTo>
                <a:cubicBezTo>
                  <a:pt x="17735" y="6454"/>
                  <a:pt x="17744" y="6482"/>
                  <a:pt x="17750" y="6511"/>
                </a:cubicBezTo>
                <a:cubicBezTo>
                  <a:pt x="17762" y="6564"/>
                  <a:pt x="17770" y="6616"/>
                  <a:pt x="17778" y="6669"/>
                </a:cubicBezTo>
                <a:cubicBezTo>
                  <a:pt x="17785" y="6707"/>
                  <a:pt x="17791" y="6744"/>
                  <a:pt x="17796" y="6781"/>
                </a:cubicBezTo>
                <a:cubicBezTo>
                  <a:pt x="17800" y="6805"/>
                  <a:pt x="17801" y="6830"/>
                  <a:pt x="17804" y="6854"/>
                </a:cubicBezTo>
                <a:cubicBezTo>
                  <a:pt x="17812" y="6927"/>
                  <a:pt x="17817" y="6999"/>
                  <a:pt x="17819" y="7072"/>
                </a:cubicBezTo>
                <a:cubicBezTo>
                  <a:pt x="17820" y="7082"/>
                  <a:pt x="17822" y="7093"/>
                  <a:pt x="17822" y="7104"/>
                </a:cubicBezTo>
                <a:cubicBezTo>
                  <a:pt x="17826" y="7244"/>
                  <a:pt x="17819" y="7385"/>
                  <a:pt x="17804" y="7523"/>
                </a:cubicBezTo>
                <a:lnTo>
                  <a:pt x="17807" y="7523"/>
                </a:lnTo>
                <a:cubicBezTo>
                  <a:pt x="17796" y="7624"/>
                  <a:pt x="17780" y="7723"/>
                  <a:pt x="17761" y="7822"/>
                </a:cubicBezTo>
                <a:lnTo>
                  <a:pt x="17756" y="7822"/>
                </a:lnTo>
                <a:cubicBezTo>
                  <a:pt x="17743" y="7882"/>
                  <a:pt x="17731" y="7943"/>
                  <a:pt x="17715" y="8004"/>
                </a:cubicBezTo>
                <a:cubicBezTo>
                  <a:pt x="17611" y="8394"/>
                  <a:pt x="17437" y="8765"/>
                  <a:pt x="17205" y="9111"/>
                </a:cubicBezTo>
                <a:lnTo>
                  <a:pt x="17212" y="9111"/>
                </a:lnTo>
                <a:cubicBezTo>
                  <a:pt x="17151" y="9202"/>
                  <a:pt x="17086" y="9294"/>
                  <a:pt x="17016" y="9382"/>
                </a:cubicBezTo>
                <a:lnTo>
                  <a:pt x="17006" y="9381"/>
                </a:lnTo>
                <a:cubicBezTo>
                  <a:pt x="16963" y="9435"/>
                  <a:pt x="16919" y="9489"/>
                  <a:pt x="16873" y="9542"/>
                </a:cubicBezTo>
                <a:cubicBezTo>
                  <a:pt x="16575" y="9885"/>
                  <a:pt x="16224" y="10193"/>
                  <a:pt x="15827" y="10466"/>
                </a:cubicBezTo>
                <a:lnTo>
                  <a:pt x="15832" y="10467"/>
                </a:lnTo>
                <a:cubicBezTo>
                  <a:pt x="15727" y="10539"/>
                  <a:pt x="15620" y="10610"/>
                  <a:pt x="15508" y="10678"/>
                </a:cubicBezTo>
                <a:lnTo>
                  <a:pt x="15500" y="10674"/>
                </a:lnTo>
                <a:cubicBezTo>
                  <a:pt x="15433" y="10715"/>
                  <a:pt x="15365" y="10755"/>
                  <a:pt x="15294" y="10795"/>
                </a:cubicBezTo>
                <a:cubicBezTo>
                  <a:pt x="14838" y="11049"/>
                  <a:pt x="14347" y="11259"/>
                  <a:pt x="13835" y="11425"/>
                </a:cubicBezTo>
                <a:lnTo>
                  <a:pt x="13840" y="11430"/>
                </a:lnTo>
                <a:cubicBezTo>
                  <a:pt x="13704" y="11474"/>
                  <a:pt x="13564" y="11512"/>
                  <a:pt x="13424" y="11550"/>
                </a:cubicBezTo>
                <a:lnTo>
                  <a:pt x="13421" y="11547"/>
                </a:lnTo>
                <a:cubicBezTo>
                  <a:pt x="13337" y="11570"/>
                  <a:pt x="13251" y="11592"/>
                  <a:pt x="13164" y="11613"/>
                </a:cubicBezTo>
                <a:cubicBezTo>
                  <a:pt x="12604" y="11749"/>
                  <a:pt x="12037" y="11834"/>
                  <a:pt x="11470" y="11873"/>
                </a:cubicBezTo>
                <a:lnTo>
                  <a:pt x="11470" y="11875"/>
                </a:lnTo>
                <a:cubicBezTo>
                  <a:pt x="11269" y="11888"/>
                  <a:pt x="11066" y="11895"/>
                  <a:pt x="10860" y="11897"/>
                </a:cubicBezTo>
                <a:cubicBezTo>
                  <a:pt x="10824" y="11897"/>
                  <a:pt x="10786" y="11898"/>
                  <a:pt x="10750" y="11899"/>
                </a:cubicBezTo>
                <a:cubicBezTo>
                  <a:pt x="6853" y="11895"/>
                  <a:pt x="3697" y="9792"/>
                  <a:pt x="3697" y="7197"/>
                </a:cubicBezTo>
                <a:cubicBezTo>
                  <a:pt x="3697" y="4600"/>
                  <a:pt x="6859" y="2494"/>
                  <a:pt x="10761" y="2494"/>
                </a:cubicBezTo>
                <a:close/>
                <a:moveTo>
                  <a:pt x="10740" y="2745"/>
                </a:moveTo>
                <a:cubicBezTo>
                  <a:pt x="7061" y="2745"/>
                  <a:pt x="4069" y="4737"/>
                  <a:pt x="4069" y="7185"/>
                </a:cubicBezTo>
                <a:cubicBezTo>
                  <a:pt x="4069" y="9634"/>
                  <a:pt x="7061" y="11625"/>
                  <a:pt x="10740" y="11625"/>
                </a:cubicBezTo>
                <a:cubicBezTo>
                  <a:pt x="14419" y="11625"/>
                  <a:pt x="17414" y="9634"/>
                  <a:pt x="17414" y="7185"/>
                </a:cubicBezTo>
                <a:cubicBezTo>
                  <a:pt x="17414" y="4737"/>
                  <a:pt x="14419" y="2745"/>
                  <a:pt x="10740" y="2745"/>
                </a:cubicBezTo>
                <a:close/>
                <a:moveTo>
                  <a:pt x="16115" y="13233"/>
                </a:moveTo>
                <a:lnTo>
                  <a:pt x="16100" y="13289"/>
                </a:lnTo>
                <a:cubicBezTo>
                  <a:pt x="15983" y="13667"/>
                  <a:pt x="15588" y="13971"/>
                  <a:pt x="15046" y="14102"/>
                </a:cubicBezTo>
                <a:lnTo>
                  <a:pt x="14102" y="14332"/>
                </a:lnTo>
                <a:cubicBezTo>
                  <a:pt x="13920" y="14376"/>
                  <a:pt x="13731" y="14398"/>
                  <a:pt x="13539" y="14398"/>
                </a:cubicBezTo>
                <a:cubicBezTo>
                  <a:pt x="13190" y="14398"/>
                  <a:pt x="12858" y="14324"/>
                  <a:pt x="12585" y="14196"/>
                </a:cubicBezTo>
                <a:cubicBezTo>
                  <a:pt x="12381" y="14389"/>
                  <a:pt x="12098" y="14530"/>
                  <a:pt x="11773" y="14605"/>
                </a:cubicBezTo>
                <a:lnTo>
                  <a:pt x="10965" y="16610"/>
                </a:lnTo>
                <a:lnTo>
                  <a:pt x="12975" y="21600"/>
                </a:lnTo>
                <a:lnTo>
                  <a:pt x="15587" y="20004"/>
                </a:lnTo>
                <a:lnTo>
                  <a:pt x="19049" y="20517"/>
                </a:lnTo>
                <a:lnTo>
                  <a:pt x="16115" y="13233"/>
                </a:lnTo>
                <a:close/>
                <a:moveTo>
                  <a:pt x="5365" y="13294"/>
                </a:moveTo>
                <a:lnTo>
                  <a:pt x="2457" y="20517"/>
                </a:lnTo>
                <a:lnTo>
                  <a:pt x="5921" y="20004"/>
                </a:lnTo>
                <a:lnTo>
                  <a:pt x="8534" y="21600"/>
                </a:lnTo>
                <a:lnTo>
                  <a:pt x="11327" y="14663"/>
                </a:lnTo>
                <a:cubicBezTo>
                  <a:pt x="11296" y="14664"/>
                  <a:pt x="11264" y="14664"/>
                  <a:pt x="11233" y="14664"/>
                </a:cubicBezTo>
                <a:lnTo>
                  <a:pt x="10227" y="14664"/>
                </a:lnTo>
                <a:cubicBezTo>
                  <a:pt x="9666" y="14664"/>
                  <a:pt x="9169" y="14476"/>
                  <a:pt x="8870" y="14191"/>
                </a:cubicBezTo>
                <a:cubicBezTo>
                  <a:pt x="8592" y="14320"/>
                  <a:pt x="8260" y="14393"/>
                  <a:pt x="7921" y="14393"/>
                </a:cubicBezTo>
                <a:cubicBezTo>
                  <a:pt x="7729" y="14393"/>
                  <a:pt x="7541" y="14370"/>
                  <a:pt x="7360" y="14326"/>
                </a:cubicBezTo>
                <a:lnTo>
                  <a:pt x="6416" y="14097"/>
                </a:lnTo>
                <a:cubicBezTo>
                  <a:pt x="6002" y="13997"/>
                  <a:pt x="5669" y="13795"/>
                  <a:pt x="5483" y="13528"/>
                </a:cubicBezTo>
                <a:cubicBezTo>
                  <a:pt x="5429" y="13452"/>
                  <a:pt x="5391" y="13374"/>
                  <a:pt x="5365" y="13294"/>
                </a:cubicBezTo>
                <a:close/>
              </a:path>
            </a:pathLst>
          </a:custGeom>
          <a:solidFill>
            <a:schemeClr val="accent1">
              <a:hueOff val="-522454"/>
              <a:satOff val="1153"/>
              <a:lumOff val="13444"/>
            </a:schemeClr>
          </a:solidFill>
          <a:ln w="12700">
            <a:miter lim="400000"/>
          </a:ln>
        </p:spPr>
        <p:txBody>
          <a:bodyPr lIns="50800" tIns="50800" rIns="50800" bIns="50800" anchor="ctr"/>
          <a:lstStyle/>
          <a:p>
            <a:pPr algn="ctr">
              <a:spcBef>
                <a:spcPts val="0"/>
              </a:spcBef>
              <a:defRPr sz="3500">
                <a:solidFill>
                  <a:srgbClr val="FFFFFF"/>
                </a:solidFill>
                <a:latin typeface="DIN Alternate Bold"/>
                <a:ea typeface="DIN Alternate Bold"/>
                <a:cs typeface="DIN Alternate Bold"/>
                <a:sym typeface="DIN Alternate Bold"/>
              </a:defRPr>
            </a:pPr>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Abstract background with layers of red and white rectangles" descr="Abstract background with layers of red and white rectangles"/>
          <p:cNvPicPr>
            <a:picLocks noGrp="1" noChangeAspect="1"/>
          </p:cNvPicPr>
          <p:nvPr>
            <p:ph type="pic" idx="21"/>
          </p:nvPr>
        </p:nvPicPr>
        <p:blipFill>
          <a:blip r:embed="rId2"/>
          <a:srcRect t="21875" b="21875"/>
          <a:stretch>
            <a:fillRect/>
          </a:stretch>
        </p:blipFill>
        <p:spPr>
          <a:xfrm>
            <a:off x="-225695" y="-127007"/>
            <a:ext cx="24835583" cy="13970014"/>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Abstract background with layers of red and white rectangles" descr="Abstract background with layers of red and white rectangles"/>
          <p:cNvPicPr>
            <a:picLocks noGrp="1" noChangeAspect="1"/>
          </p:cNvPicPr>
          <p:nvPr>
            <p:ph type="pic" idx="21"/>
          </p:nvPr>
        </p:nvPicPr>
        <p:blipFill>
          <a:blip r:embed="rId2"/>
          <a:srcRect t="57034" b="11193"/>
          <a:stretch>
            <a:fillRect/>
          </a:stretch>
        </p:blipFill>
        <p:spPr>
          <a:xfrm>
            <a:off x="0" y="0"/>
            <a:ext cx="24384000" cy="13716000"/>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268" name="Combined Spinal-Epidural (CSE) Analgesia"/>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Combined Spinal-Epidural (CSE) Analgesia</a:t>
            </a:r>
          </a:p>
        </p:txBody>
      </p:sp>
      <p:sp>
        <p:nvSpPr>
          <p:cNvPr id="269" name="CSE concerns: Possibly associated with fetal bradycardia…"/>
          <p:cNvSpPr txBox="1">
            <a:spLocks noGrp="1"/>
          </p:cNvSpPr>
          <p:nvPr>
            <p:ph type="body" idx="1"/>
          </p:nvPr>
        </p:nvSpPr>
        <p:spPr>
          <a:prstGeom prst="rect">
            <a:avLst/>
          </a:prstGeom>
        </p:spPr>
        <p:txBody>
          <a:bodyPr/>
          <a:lstStyle/>
          <a:p>
            <a:r>
              <a:t>CSE concerns: Possibly associated with </a:t>
            </a:r>
            <a:r>
              <a:rPr b="1"/>
              <a:t>fetal bradycardia</a:t>
            </a:r>
          </a:p>
          <a:p>
            <a:pPr lvl="1"/>
            <a:r>
              <a:t>Clinical experience: CSE and DPE are </a:t>
            </a:r>
            <a:r>
              <a:rPr b="1">
                <a:solidFill>
                  <a:schemeClr val="accent5"/>
                </a:solidFill>
              </a:rPr>
              <a:t>safe</a:t>
            </a:r>
            <a:r>
              <a:t> and effective for the mother and fetus</a:t>
            </a:r>
          </a:p>
          <a:p>
            <a:r>
              <a:t>Allow lower local anesthetic concentrations</a:t>
            </a:r>
          </a:p>
        </p:txBody>
      </p:sp>
      <p:grpSp>
        <p:nvGrpSpPr>
          <p:cNvPr id="272" name="pasted-movie.png"/>
          <p:cNvGrpSpPr/>
          <p:nvPr/>
        </p:nvGrpSpPr>
        <p:grpSpPr>
          <a:xfrm>
            <a:off x="6233471" y="6207253"/>
            <a:ext cx="11917058" cy="6940729"/>
            <a:chOff x="0" y="0"/>
            <a:chExt cx="11917056" cy="6940727"/>
          </a:xfrm>
        </p:grpSpPr>
        <p:pic>
          <p:nvPicPr>
            <p:cNvPr id="271" name="pasted-movie.png" descr="pasted-movie.png"/>
            <p:cNvPicPr>
              <a:picLocks noChangeAspect="1"/>
            </p:cNvPicPr>
            <p:nvPr/>
          </p:nvPicPr>
          <p:blipFill>
            <a:blip r:embed="rId2"/>
            <a:stretch>
              <a:fillRect/>
            </a:stretch>
          </p:blipFill>
          <p:spPr>
            <a:xfrm>
              <a:off x="127000" y="88900"/>
              <a:ext cx="11663057" cy="6610528"/>
            </a:xfrm>
            <a:prstGeom prst="rect">
              <a:avLst/>
            </a:prstGeom>
            <a:ln>
              <a:noFill/>
            </a:ln>
            <a:effectLst/>
          </p:spPr>
        </p:pic>
        <p:pic>
          <p:nvPicPr>
            <p:cNvPr id="270" name="pasted-movie.png" descr="pasted-movie.png"/>
            <p:cNvPicPr>
              <a:picLocks/>
            </p:cNvPicPr>
            <p:nvPr/>
          </p:nvPicPr>
          <p:blipFill>
            <a:blip r:embed="rId3"/>
            <a:stretch>
              <a:fillRect/>
            </a:stretch>
          </p:blipFill>
          <p:spPr>
            <a:xfrm>
              <a:off x="0" y="0"/>
              <a:ext cx="11917057" cy="6940728"/>
            </a:xfrm>
            <a:prstGeom prst="rect">
              <a:avLst/>
            </a:prstGeom>
            <a:effectLst/>
          </p:spPr>
        </p:pic>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275" name="Combined Spinal-Epidural (CSE) Analgesia"/>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Combined Spinal-Epidural (CSE) Analgesia</a:t>
            </a:r>
          </a:p>
        </p:txBody>
      </p:sp>
      <p:sp>
        <p:nvSpPr>
          <p:cNvPr id="276" name="Intrathecal (initial spinal) dose:…"/>
          <p:cNvSpPr txBox="1">
            <a:spLocks noGrp="1"/>
          </p:cNvSpPr>
          <p:nvPr>
            <p:ph type="body" idx="1"/>
          </p:nvPr>
        </p:nvSpPr>
        <p:spPr>
          <a:prstGeom prst="rect">
            <a:avLst/>
          </a:prstGeom>
        </p:spPr>
        <p:txBody>
          <a:bodyPr/>
          <a:lstStyle/>
          <a:p>
            <a:pPr>
              <a:defRPr b="1"/>
            </a:pPr>
            <a:r>
              <a:t>Intrathecal (initial spinal) dose:</a:t>
            </a:r>
          </a:p>
          <a:p>
            <a:pPr lvl="1"/>
            <a:r>
              <a:t>Low-volume, rapid-acting for first-stage labor analgesia (T10-L1 dermatomes).</a:t>
            </a:r>
          </a:p>
          <a:p>
            <a:pPr lvl="1"/>
            <a:r>
              <a:t>Provides onset within 3-5 minutes, lasting 60-90 minutes.</a:t>
            </a:r>
          </a:p>
          <a:p>
            <a:pPr>
              <a:defRPr b="1"/>
            </a:pPr>
            <a:r>
              <a:t>Epidural phase:</a:t>
            </a:r>
          </a:p>
          <a:p>
            <a:pPr lvl="1"/>
            <a:r>
              <a:t>Test dose first</a:t>
            </a:r>
          </a:p>
          <a:p>
            <a:pPr lvl="1"/>
            <a:r>
              <a:t>then bolus and infusion/maintenance via catheter for prolonged labor, second stage, or breakthrough pain.</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279" name="Intrathecal (Spinal) Initial Dose (for CSE initiation)"/>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Intrathecal (Spinal) Initial Dose (for CSE initiation)</a:t>
            </a:r>
          </a:p>
        </p:txBody>
      </p:sp>
      <p:graphicFrame>
        <p:nvGraphicFramePr>
          <p:cNvPr id="280" name="Table 1"/>
          <p:cNvGraphicFramePr/>
          <p:nvPr/>
        </p:nvGraphicFramePr>
        <p:xfrm>
          <a:off x="1016000" y="2540000"/>
          <a:ext cx="22351998" cy="9766300"/>
        </p:xfrm>
        <a:graphic>
          <a:graphicData uri="http://schemas.openxmlformats.org/drawingml/2006/table">
            <a:tbl>
              <a:tblPr firstRow="1" firstCol="1" bandRow="1">
                <a:tableStyleId>{4C3C2611-4C71-4FC5-86AE-919BDF0F9419}</a:tableStyleId>
              </a:tblPr>
              <a:tblGrid>
                <a:gridCol w="4258245">
                  <a:extLst>
                    <a:ext uri="{9D8B030D-6E8A-4147-A177-3AD203B41FA5}">
                      <a16:colId xmlns:a16="http://schemas.microsoft.com/office/drawing/2014/main" val="20000"/>
                    </a:ext>
                  </a:extLst>
                </a:gridCol>
                <a:gridCol w="4258245">
                  <a:extLst>
                    <a:ext uri="{9D8B030D-6E8A-4147-A177-3AD203B41FA5}">
                      <a16:colId xmlns:a16="http://schemas.microsoft.com/office/drawing/2014/main" val="20001"/>
                    </a:ext>
                  </a:extLst>
                </a:gridCol>
                <a:gridCol w="3015625">
                  <a:extLst>
                    <a:ext uri="{9D8B030D-6E8A-4147-A177-3AD203B41FA5}">
                      <a16:colId xmlns:a16="http://schemas.microsoft.com/office/drawing/2014/main" val="20002"/>
                    </a:ext>
                  </a:extLst>
                </a:gridCol>
                <a:gridCol w="2636778">
                  <a:extLst>
                    <a:ext uri="{9D8B030D-6E8A-4147-A177-3AD203B41FA5}">
                      <a16:colId xmlns:a16="http://schemas.microsoft.com/office/drawing/2014/main" val="20003"/>
                    </a:ext>
                  </a:extLst>
                </a:gridCol>
                <a:gridCol w="3515704">
                  <a:extLst>
                    <a:ext uri="{9D8B030D-6E8A-4147-A177-3AD203B41FA5}">
                      <a16:colId xmlns:a16="http://schemas.microsoft.com/office/drawing/2014/main" val="20004"/>
                    </a:ext>
                  </a:extLst>
                </a:gridCol>
                <a:gridCol w="4667401">
                  <a:extLst>
                    <a:ext uri="{9D8B030D-6E8A-4147-A177-3AD203B41FA5}">
                      <a16:colId xmlns:a16="http://schemas.microsoft.com/office/drawing/2014/main" val="20005"/>
                    </a:ext>
                  </a:extLst>
                </a:gridCol>
              </a:tblGrid>
              <a:tr h="1327150">
                <a:tc>
                  <a:txBody>
                    <a:bodyPr/>
                    <a:lstStyle/>
                    <a:p>
                      <a:pPr algn="ctr" defTabSz="647700">
                        <a:defRPr sz="1800">
                          <a:solidFill>
                            <a:srgbClr val="000000"/>
                          </a:solidFill>
                        </a:defRPr>
                      </a:pPr>
                      <a:r>
                        <a:rPr sz="4200">
                          <a:solidFill>
                            <a:srgbClr val="FFFFFF"/>
                          </a:solidFill>
                        </a:rPr>
                        <a:t>Local Anesthetic</a:t>
                      </a:r>
                    </a:p>
                  </a:txBody>
                  <a:tcPr marL="50800" marR="50800" marT="50800" marB="50800" anchor="ctr" horzOverflow="overflow"/>
                </a:tc>
                <a:tc>
                  <a:txBody>
                    <a:bodyPr/>
                    <a:lstStyle/>
                    <a:p>
                      <a:pPr algn="ctr" defTabSz="647700">
                        <a:defRPr sz="1800">
                          <a:solidFill>
                            <a:srgbClr val="000000"/>
                          </a:solidFill>
                        </a:defRPr>
                      </a:pPr>
                      <a:r>
                        <a:rPr sz="4200">
                          <a:solidFill>
                            <a:srgbClr val="FFFFFF"/>
                          </a:solidFill>
                        </a:rPr>
                        <a:t>Dose/Volume</a:t>
                      </a:r>
                    </a:p>
                  </a:txBody>
                  <a:tcPr marL="50800" marR="50800" marT="50800" marB="50800" anchor="ctr" horzOverflow="overflow"/>
                </a:tc>
                <a:tc>
                  <a:txBody>
                    <a:bodyPr/>
                    <a:lstStyle/>
                    <a:p>
                      <a:pPr algn="ctr" defTabSz="647700">
                        <a:defRPr sz="1800">
                          <a:solidFill>
                            <a:srgbClr val="000000"/>
                          </a:solidFill>
                        </a:defRPr>
                      </a:pPr>
                      <a:r>
                        <a:rPr sz="4200">
                          <a:solidFill>
                            <a:srgbClr val="FFFFFF"/>
                          </a:solidFill>
                        </a:rPr>
                        <a:t>Opioid</a:t>
                      </a:r>
                    </a:p>
                  </a:txBody>
                  <a:tcPr marL="50800" marR="50800" marT="50800" marB="50800" anchor="ctr" horzOverflow="overflow"/>
                </a:tc>
                <a:tc>
                  <a:txBody>
                    <a:bodyPr/>
                    <a:lstStyle/>
                    <a:p>
                      <a:pPr algn="ctr" defTabSz="647700">
                        <a:defRPr sz="1800">
                          <a:solidFill>
                            <a:srgbClr val="000000"/>
                          </a:solidFill>
                        </a:defRPr>
                      </a:pPr>
                      <a:r>
                        <a:rPr sz="4200">
                          <a:solidFill>
                            <a:srgbClr val="FFFFFF"/>
                          </a:solidFill>
                        </a:rPr>
                        <a:t>Dose</a:t>
                      </a:r>
                    </a:p>
                  </a:txBody>
                  <a:tcPr marL="50800" marR="50800" marT="50800" marB="50800" anchor="ctr" horzOverflow="overflow"/>
                </a:tc>
                <a:tc>
                  <a:txBody>
                    <a:bodyPr/>
                    <a:lstStyle/>
                    <a:p>
                      <a:pPr algn="ctr" defTabSz="647700">
                        <a:defRPr sz="1800">
                          <a:solidFill>
                            <a:srgbClr val="000000"/>
                          </a:solidFill>
                        </a:defRPr>
                      </a:pPr>
                      <a:r>
                        <a:rPr sz="4200">
                          <a:solidFill>
                            <a:srgbClr val="FFFFFF"/>
                          </a:solidFill>
                        </a:rPr>
                        <a:t>Total Volume</a:t>
                      </a:r>
                    </a:p>
                  </a:txBody>
                  <a:tcPr marL="50800" marR="50800" marT="50800" marB="50800" anchor="ctr" horzOverflow="overflow"/>
                </a:tc>
                <a:tc>
                  <a:txBody>
                    <a:bodyPr/>
                    <a:lstStyle/>
                    <a:p>
                      <a:pPr algn="ctr" defTabSz="647700">
                        <a:defRPr sz="1800">
                          <a:solidFill>
                            <a:srgbClr val="000000"/>
                          </a:solidFill>
                        </a:defRPr>
                      </a:pPr>
                      <a:r>
                        <a:rPr sz="4200">
                          <a:solidFill>
                            <a:srgbClr val="FFFFFF"/>
                          </a:solidFill>
                        </a:rPr>
                        <a:t>Duration/Notes</a:t>
                      </a:r>
                    </a:p>
                  </a:txBody>
                  <a:tcPr marL="50800" marR="50800" marT="50800" marB="50800" anchor="ctr" horzOverflow="overflow"/>
                </a:tc>
                <a:extLst>
                  <a:ext uri="{0D108BD9-81ED-4DB2-BD59-A6C34878D82A}">
                    <a16:rowId xmlns:a16="http://schemas.microsoft.com/office/drawing/2014/main" val="10000"/>
                  </a:ext>
                </a:extLst>
              </a:tr>
              <a:tr h="2324100">
                <a:tc>
                  <a:txBody>
                    <a:bodyPr/>
                    <a:lstStyle/>
                    <a:p>
                      <a:pPr algn="ctr">
                        <a:defRPr sz="1800">
                          <a:solidFill>
                            <a:srgbClr val="000000"/>
                          </a:solidFill>
                        </a:defRPr>
                      </a:pPr>
                      <a:r>
                        <a:rPr sz="4200">
                          <a:solidFill>
                            <a:srgbClr val="5C5C5C"/>
                          </a:solidFill>
                        </a:rPr>
                        <a:t>Bupivacaine 0.25%</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2.5 mg (1 mL)</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Fentanyl</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10-25 μg</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2-3 mL</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60-90 min; minimal motor block.</a:t>
                      </a:r>
                    </a:p>
                  </a:txBody>
                  <a:tcPr marL="50800" marR="50800" marT="50800" marB="50800" anchor="ctr" horzOverflow="overflow"/>
                </a:tc>
                <a:extLst>
                  <a:ext uri="{0D108BD9-81ED-4DB2-BD59-A6C34878D82A}">
                    <a16:rowId xmlns:a16="http://schemas.microsoft.com/office/drawing/2014/main" val="10001"/>
                  </a:ext>
                </a:extLst>
              </a:tr>
              <a:tr h="3060700">
                <a:tc>
                  <a:txBody>
                    <a:bodyPr/>
                    <a:lstStyle/>
                    <a:p>
                      <a:pPr algn="ctr">
                        <a:defRPr sz="1800">
                          <a:solidFill>
                            <a:srgbClr val="000000"/>
                          </a:solidFill>
                        </a:defRPr>
                      </a:pPr>
                      <a:r>
                        <a:rPr sz="4200">
                          <a:solidFill>
                            <a:srgbClr val="5C5C5C"/>
                          </a:solidFill>
                        </a:rPr>
                        <a:t>Ropivacaine 0.5% or Levobupivacaine</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2.5-5 mg (0.5-1 mL)</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Sufentanil</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5-10 μg</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2 mL</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Similar profile; sufentanil faster peak.</a:t>
                      </a:r>
                    </a:p>
                  </a:txBody>
                  <a:tcPr marL="50800" marR="50800" marT="50800" marB="50800" anchor="ctr" horzOverflow="overflow"/>
                </a:tc>
                <a:extLst>
                  <a:ext uri="{0D108BD9-81ED-4DB2-BD59-A6C34878D82A}">
                    <a16:rowId xmlns:a16="http://schemas.microsoft.com/office/drawing/2014/main" val="10002"/>
                  </a:ext>
                </a:extLst>
              </a:tr>
              <a:tr h="3054350">
                <a:tc>
                  <a:txBody>
                    <a:bodyPr/>
                    <a:lstStyle/>
                    <a:p>
                      <a:pPr algn="ctr">
                        <a:defRPr sz="1800">
                          <a:solidFill>
                            <a:srgbClr val="000000"/>
                          </a:solidFill>
                        </a:defRPr>
                      </a:pPr>
                      <a:r>
                        <a:rPr sz="4200">
                          <a:solidFill>
                            <a:srgbClr val="5C5C5C"/>
                          </a:solidFill>
                        </a:rPr>
                        <a:t>Opioid alone (rare, for early labor)</a:t>
                      </a:r>
                    </a:p>
                  </a:txBody>
                  <a:tcPr marL="50800" marR="50800" marT="50800" marB="50800" anchor="ctr" horzOverflow="overflow">
                    <a:lnB w="12700">
                      <a:miter lim="400000"/>
                    </a:lnB>
                  </a:tcPr>
                </a:tc>
                <a:tc>
                  <a:txBody>
                    <a:bodyPr/>
                    <a:lstStyle/>
                    <a:p>
                      <a:pPr algn="ctr">
                        <a:defRPr sz="1800">
                          <a:solidFill>
                            <a:srgbClr val="000000"/>
                          </a:solidFill>
                        </a:defRPr>
                      </a:pPr>
                      <a:r>
                        <a:rPr sz="4200">
                          <a:solidFill>
                            <a:srgbClr val="5C5C5C"/>
                          </a:solidFill>
                          <a:sym typeface="Iowan Old Style Roman"/>
                        </a:rPr>
                        <a:t>None</a:t>
                      </a:r>
                    </a:p>
                  </a:txBody>
                  <a:tcPr marL="50800" marR="50800" marT="50800" marB="50800" anchor="ctr" horzOverflow="overflow">
                    <a:lnB w="12700">
                      <a:miter lim="400000"/>
                    </a:lnB>
                  </a:tcPr>
                </a:tc>
                <a:tc>
                  <a:txBody>
                    <a:bodyPr/>
                    <a:lstStyle/>
                    <a:p>
                      <a:pPr algn="ctr">
                        <a:defRPr sz="1800">
                          <a:solidFill>
                            <a:srgbClr val="000000"/>
                          </a:solidFill>
                        </a:defRPr>
                      </a:pPr>
                      <a:r>
                        <a:rPr sz="4200">
                          <a:solidFill>
                            <a:srgbClr val="5C5C5C"/>
                          </a:solidFill>
                          <a:sym typeface="Iowan Old Style Roman"/>
                        </a:rPr>
                        <a:t>Fentanyl</a:t>
                      </a:r>
                    </a:p>
                  </a:txBody>
                  <a:tcPr marL="50800" marR="50800" marT="50800" marB="50800" anchor="ctr" horzOverflow="overflow">
                    <a:lnB w="12700">
                      <a:miter lim="400000"/>
                    </a:lnB>
                  </a:tcPr>
                </a:tc>
                <a:tc>
                  <a:txBody>
                    <a:bodyPr/>
                    <a:lstStyle/>
                    <a:p>
                      <a:pPr algn="ctr">
                        <a:defRPr sz="1800">
                          <a:solidFill>
                            <a:srgbClr val="000000"/>
                          </a:solidFill>
                        </a:defRPr>
                      </a:pPr>
                      <a:r>
                        <a:rPr sz="4200">
                          <a:solidFill>
                            <a:srgbClr val="5C5C5C"/>
                          </a:solidFill>
                          <a:sym typeface="Iowan Old Style Roman"/>
                        </a:rPr>
                        <a:t>15-25 μg</a:t>
                      </a:r>
                    </a:p>
                  </a:txBody>
                  <a:tcPr marL="50800" marR="50800" marT="50800" marB="50800" anchor="ctr" horzOverflow="overflow">
                    <a:lnB w="12700">
                      <a:miter lim="400000"/>
                    </a:lnB>
                  </a:tcPr>
                </a:tc>
                <a:tc>
                  <a:txBody>
                    <a:bodyPr/>
                    <a:lstStyle/>
                    <a:p>
                      <a:pPr algn="ctr">
                        <a:defRPr sz="1800">
                          <a:solidFill>
                            <a:srgbClr val="000000"/>
                          </a:solidFill>
                        </a:defRPr>
                      </a:pPr>
                      <a:r>
                        <a:rPr sz="4200">
                          <a:solidFill>
                            <a:srgbClr val="5C5C5C"/>
                          </a:solidFill>
                          <a:sym typeface="Iowan Old Style Roman"/>
                        </a:rPr>
                        <a:t>1-2 mL</a:t>
                      </a:r>
                    </a:p>
                  </a:txBody>
                  <a:tcPr marL="50800" marR="50800" marT="50800" marB="50800" anchor="ctr" horzOverflow="overflow">
                    <a:lnB w="12700">
                      <a:miter lim="400000"/>
                    </a:lnB>
                  </a:tcPr>
                </a:tc>
                <a:tc>
                  <a:txBody>
                    <a:bodyPr/>
                    <a:lstStyle/>
                    <a:p>
                      <a:pPr algn="ctr">
                        <a:defRPr sz="1800">
                          <a:solidFill>
                            <a:srgbClr val="000000"/>
                          </a:solidFill>
                        </a:defRPr>
                      </a:pPr>
                      <a:r>
                        <a:rPr sz="4200">
                          <a:solidFill>
                            <a:srgbClr val="5C5C5C"/>
                          </a:solidFill>
                          <a:sym typeface="Iowan Old Style Roman"/>
                        </a:rPr>
                        <a:t>Short-acting; supplement with epidural if needed.</a:t>
                      </a:r>
                    </a:p>
                  </a:txBody>
                  <a:tcPr marL="50800" marR="50800" marT="50800" marB="50800" anchor="ctr" horzOverflow="overflow">
                    <a:lnB w="12700">
                      <a:miter lim="400000"/>
                    </a:lnB>
                  </a:tcPr>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283" name="Epidural Bolus Dose (for breakthrough or second-stage labor)"/>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Epidural Bolus Dose (for breakthrough or second-stage labor)</a:t>
            </a:r>
          </a:p>
        </p:txBody>
      </p:sp>
      <p:graphicFrame>
        <p:nvGraphicFramePr>
          <p:cNvPr id="284" name="Table 1"/>
          <p:cNvGraphicFramePr/>
          <p:nvPr/>
        </p:nvGraphicFramePr>
        <p:xfrm>
          <a:off x="1016000" y="2540000"/>
          <a:ext cx="22352001" cy="10160000"/>
        </p:xfrm>
        <a:graphic>
          <a:graphicData uri="http://schemas.openxmlformats.org/drawingml/2006/table">
            <a:tbl>
              <a:tblPr firstRow="1" firstCol="1" bandRow="1">
                <a:tableStyleId>{4C3C2611-4C71-4FC5-86AE-919BDF0F9419}</a:tableStyleId>
              </a:tblPr>
              <a:tblGrid>
                <a:gridCol w="7450667">
                  <a:extLst>
                    <a:ext uri="{9D8B030D-6E8A-4147-A177-3AD203B41FA5}">
                      <a16:colId xmlns:a16="http://schemas.microsoft.com/office/drawing/2014/main" val="20000"/>
                    </a:ext>
                  </a:extLst>
                </a:gridCol>
                <a:gridCol w="7450667">
                  <a:extLst>
                    <a:ext uri="{9D8B030D-6E8A-4147-A177-3AD203B41FA5}">
                      <a16:colId xmlns:a16="http://schemas.microsoft.com/office/drawing/2014/main" val="20001"/>
                    </a:ext>
                  </a:extLst>
                </a:gridCol>
                <a:gridCol w="7450667">
                  <a:extLst>
                    <a:ext uri="{9D8B030D-6E8A-4147-A177-3AD203B41FA5}">
                      <a16:colId xmlns:a16="http://schemas.microsoft.com/office/drawing/2014/main" val="20002"/>
                    </a:ext>
                  </a:extLst>
                </a:gridCol>
              </a:tblGrid>
              <a:tr h="2540000">
                <a:tc>
                  <a:txBody>
                    <a:bodyPr/>
                    <a:lstStyle/>
                    <a:p>
                      <a:pPr algn="ctr" defTabSz="647700">
                        <a:defRPr sz="1800">
                          <a:solidFill>
                            <a:srgbClr val="000000"/>
                          </a:solidFill>
                        </a:defRPr>
                      </a:pPr>
                      <a:r>
                        <a:rPr sz="4200">
                          <a:solidFill>
                            <a:srgbClr val="FFFFFF"/>
                          </a:solidFill>
                        </a:rPr>
                        <a:t>Solution</a:t>
                      </a:r>
                    </a:p>
                  </a:txBody>
                  <a:tcPr marL="50800" marR="50800" marT="50800" marB="50800" anchor="ctr" horzOverflow="overflow"/>
                </a:tc>
                <a:tc>
                  <a:txBody>
                    <a:bodyPr/>
                    <a:lstStyle/>
                    <a:p>
                      <a:pPr algn="ctr" defTabSz="647700">
                        <a:defRPr sz="1800">
                          <a:solidFill>
                            <a:srgbClr val="000000"/>
                          </a:solidFill>
                        </a:defRPr>
                      </a:pPr>
                      <a:r>
                        <a:rPr sz="4200">
                          <a:solidFill>
                            <a:srgbClr val="FFFFFF"/>
                          </a:solidFill>
                        </a:rPr>
                        <a:t>Concentration/Details</a:t>
                      </a:r>
                    </a:p>
                  </a:txBody>
                  <a:tcPr marL="50800" marR="50800" marT="50800" marB="50800" anchor="ctr" horzOverflow="overflow"/>
                </a:tc>
                <a:tc>
                  <a:txBody>
                    <a:bodyPr/>
                    <a:lstStyle/>
                    <a:p>
                      <a:pPr algn="ctr" defTabSz="647700">
                        <a:defRPr sz="1800">
                          <a:solidFill>
                            <a:srgbClr val="000000"/>
                          </a:solidFill>
                        </a:defRPr>
                      </a:pPr>
                      <a:r>
                        <a:rPr sz="4200">
                          <a:solidFill>
                            <a:srgbClr val="FFFFFF"/>
                          </a:solidFill>
                        </a:rPr>
                        <a:t>Examples</a:t>
                      </a:r>
                    </a:p>
                  </a:txBody>
                  <a:tcPr marL="50800" marR="50800" marT="50800" marB="50800" anchor="ctr" horzOverflow="overflow"/>
                </a:tc>
                <a:extLst>
                  <a:ext uri="{0D108BD9-81ED-4DB2-BD59-A6C34878D82A}">
                    <a16:rowId xmlns:a16="http://schemas.microsoft.com/office/drawing/2014/main" val="10000"/>
                  </a:ext>
                </a:extLst>
              </a:tr>
              <a:tr h="2540000">
                <a:tc>
                  <a:txBody>
                    <a:bodyPr/>
                    <a:lstStyle/>
                    <a:p>
                      <a:pPr algn="ctr">
                        <a:defRPr sz="1800">
                          <a:solidFill>
                            <a:srgbClr val="000000"/>
                          </a:solidFill>
                        </a:defRPr>
                      </a:pPr>
                      <a:r>
                        <a:rPr sz="4200">
                          <a:solidFill>
                            <a:srgbClr val="5C5C5C"/>
                          </a:solidFill>
                        </a:rPr>
                        <a:t>Bupivacaine</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0.1-0.125% + Fentanyl 2 μg/mL</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5-10 mL bolus</a:t>
                      </a:r>
                    </a:p>
                  </a:txBody>
                  <a:tcPr marL="50800" marR="50800" marT="50800" marB="50800" anchor="ctr" horzOverflow="overflow"/>
                </a:tc>
                <a:extLst>
                  <a:ext uri="{0D108BD9-81ED-4DB2-BD59-A6C34878D82A}">
                    <a16:rowId xmlns:a16="http://schemas.microsoft.com/office/drawing/2014/main" val="10001"/>
                  </a:ext>
                </a:extLst>
              </a:tr>
              <a:tr h="2540000">
                <a:tc>
                  <a:txBody>
                    <a:bodyPr/>
                    <a:lstStyle/>
                    <a:p>
                      <a:pPr algn="ctr">
                        <a:defRPr sz="1800">
                          <a:solidFill>
                            <a:srgbClr val="000000"/>
                          </a:solidFill>
                        </a:defRPr>
                      </a:pPr>
                      <a:r>
                        <a:rPr sz="4200">
                          <a:solidFill>
                            <a:srgbClr val="5C5C5C"/>
                          </a:solidFill>
                        </a:rPr>
                        <a:t>Levobupivacaine</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0.0625-0.125% + Sufentanil 0.5 μg/mL</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12 mL initial bolus; then 4-8 mL PRN</a:t>
                      </a:r>
                    </a:p>
                  </a:txBody>
                  <a:tcPr marL="50800" marR="50800" marT="50800" marB="50800" anchor="ctr" horzOverflow="overflow"/>
                </a:tc>
                <a:extLst>
                  <a:ext uri="{0D108BD9-81ED-4DB2-BD59-A6C34878D82A}">
                    <a16:rowId xmlns:a16="http://schemas.microsoft.com/office/drawing/2014/main" val="10002"/>
                  </a:ext>
                </a:extLst>
              </a:tr>
              <a:tr h="2540000">
                <a:tc>
                  <a:txBody>
                    <a:bodyPr/>
                    <a:lstStyle/>
                    <a:p>
                      <a:pPr algn="ctr">
                        <a:defRPr sz="1800">
                          <a:solidFill>
                            <a:srgbClr val="000000"/>
                          </a:solidFill>
                        </a:defRPr>
                      </a:pPr>
                      <a:r>
                        <a:rPr sz="4200">
                          <a:solidFill>
                            <a:srgbClr val="5C5C5C"/>
                          </a:solidFill>
                        </a:rPr>
                        <a:t>Ropivacaine</a:t>
                      </a:r>
                    </a:p>
                  </a:txBody>
                  <a:tcPr marL="50800" marR="50800" marT="50800" marB="50800" anchor="ctr" horzOverflow="overflow">
                    <a:lnB w="12700">
                      <a:miter lim="400000"/>
                    </a:lnB>
                  </a:tcPr>
                </a:tc>
                <a:tc>
                  <a:txBody>
                    <a:bodyPr/>
                    <a:lstStyle/>
                    <a:p>
                      <a:pPr algn="ctr">
                        <a:defRPr sz="1800">
                          <a:solidFill>
                            <a:srgbClr val="000000"/>
                          </a:solidFill>
                        </a:defRPr>
                      </a:pPr>
                      <a:r>
                        <a:rPr sz="4200">
                          <a:solidFill>
                            <a:srgbClr val="5C5C5C"/>
                          </a:solidFill>
                          <a:sym typeface="Iowan Old Style Roman"/>
                        </a:rPr>
                        <a:t>0.1-0.2% + Opioid</a:t>
                      </a:r>
                    </a:p>
                  </a:txBody>
                  <a:tcPr marL="50800" marR="50800" marT="50800" marB="50800" anchor="ctr" horzOverflow="overflow">
                    <a:lnB w="12700">
                      <a:miter lim="400000"/>
                    </a:lnB>
                  </a:tcPr>
                </a:tc>
                <a:tc>
                  <a:txBody>
                    <a:bodyPr/>
                    <a:lstStyle/>
                    <a:p>
                      <a:pPr algn="ctr">
                        <a:defRPr sz="1800">
                          <a:solidFill>
                            <a:srgbClr val="000000"/>
                          </a:solidFill>
                        </a:defRPr>
                      </a:pPr>
                      <a:r>
                        <a:rPr sz="4200">
                          <a:solidFill>
                            <a:srgbClr val="5C5C5C"/>
                          </a:solidFill>
                          <a:sym typeface="Iowan Old Style Roman"/>
                        </a:rPr>
                        <a:t>8-10 mL</a:t>
                      </a:r>
                    </a:p>
                  </a:txBody>
                  <a:tcPr marL="50800" marR="50800" marT="50800" marB="50800" anchor="ctr" horzOverflow="overflow">
                    <a:lnB w="12700">
                      <a:miter lim="400000"/>
                    </a:lnB>
                  </a:tcPr>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287" name="Epidural Maintenance Infusion (continuous/PCEA)"/>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Epidural Maintenance Infusion (continuous/PCEA)</a:t>
            </a:r>
          </a:p>
        </p:txBody>
      </p:sp>
      <p:graphicFrame>
        <p:nvGraphicFramePr>
          <p:cNvPr id="288" name="Table 1"/>
          <p:cNvGraphicFramePr/>
          <p:nvPr/>
        </p:nvGraphicFramePr>
        <p:xfrm>
          <a:off x="1016000" y="2540000"/>
          <a:ext cx="21983700" cy="9295130"/>
        </p:xfrm>
        <a:graphic>
          <a:graphicData uri="http://schemas.openxmlformats.org/drawingml/2006/table">
            <a:tbl>
              <a:tblPr firstRow="1" firstCol="1" bandRow="1">
                <a:tableStyleId>{4C3C2611-4C71-4FC5-86AE-919BDF0F9419}</a:tableStyleId>
              </a:tblPr>
              <a:tblGrid>
                <a:gridCol w="5588000">
                  <a:extLst>
                    <a:ext uri="{9D8B030D-6E8A-4147-A177-3AD203B41FA5}">
                      <a16:colId xmlns:a16="http://schemas.microsoft.com/office/drawing/2014/main" val="20000"/>
                    </a:ext>
                  </a:extLst>
                </a:gridCol>
                <a:gridCol w="5219700">
                  <a:extLst>
                    <a:ext uri="{9D8B030D-6E8A-4147-A177-3AD203B41FA5}">
                      <a16:colId xmlns:a16="http://schemas.microsoft.com/office/drawing/2014/main" val="20001"/>
                    </a:ext>
                  </a:extLst>
                </a:gridCol>
                <a:gridCol w="5588000">
                  <a:extLst>
                    <a:ext uri="{9D8B030D-6E8A-4147-A177-3AD203B41FA5}">
                      <a16:colId xmlns:a16="http://schemas.microsoft.com/office/drawing/2014/main" val="20002"/>
                    </a:ext>
                  </a:extLst>
                </a:gridCol>
                <a:gridCol w="5588000">
                  <a:extLst>
                    <a:ext uri="{9D8B030D-6E8A-4147-A177-3AD203B41FA5}">
                      <a16:colId xmlns:a16="http://schemas.microsoft.com/office/drawing/2014/main" val="20003"/>
                    </a:ext>
                  </a:extLst>
                </a:gridCol>
              </a:tblGrid>
              <a:tr h="717550">
                <a:tc>
                  <a:txBody>
                    <a:bodyPr/>
                    <a:lstStyle/>
                    <a:p>
                      <a:pPr algn="ctr" defTabSz="647700">
                        <a:defRPr sz="1800">
                          <a:solidFill>
                            <a:srgbClr val="000000"/>
                          </a:solidFill>
                        </a:defRPr>
                      </a:pPr>
                      <a:r>
                        <a:rPr sz="4200">
                          <a:solidFill>
                            <a:srgbClr val="FFFFFF"/>
                          </a:solidFill>
                        </a:rPr>
                        <a:t>Solution</a:t>
                      </a:r>
                    </a:p>
                  </a:txBody>
                  <a:tcPr marL="50800" marR="50800" marT="50800" marB="50800" anchor="ctr" horzOverflow="overflow"/>
                </a:tc>
                <a:tc>
                  <a:txBody>
                    <a:bodyPr/>
                    <a:lstStyle/>
                    <a:p>
                      <a:pPr algn="ctr" defTabSz="647700">
                        <a:defRPr sz="1800">
                          <a:solidFill>
                            <a:srgbClr val="000000"/>
                          </a:solidFill>
                        </a:defRPr>
                      </a:pPr>
                      <a:r>
                        <a:rPr sz="4200">
                          <a:solidFill>
                            <a:srgbClr val="FFFFFF"/>
                          </a:solidFill>
                        </a:rPr>
                        <a:t>Concentration</a:t>
                      </a:r>
                    </a:p>
                  </a:txBody>
                  <a:tcPr marL="50800" marR="50800" marT="50800" marB="50800" anchor="ctr" horzOverflow="overflow"/>
                </a:tc>
                <a:tc>
                  <a:txBody>
                    <a:bodyPr/>
                    <a:lstStyle/>
                    <a:p>
                      <a:pPr algn="ctr" defTabSz="647700">
                        <a:defRPr sz="1800">
                          <a:solidFill>
                            <a:srgbClr val="000000"/>
                          </a:solidFill>
                        </a:defRPr>
                      </a:pPr>
                      <a:r>
                        <a:rPr sz="4200">
                          <a:solidFill>
                            <a:srgbClr val="FFFFFF"/>
                          </a:solidFill>
                        </a:rPr>
                        <a:t>Rate</a:t>
                      </a:r>
                    </a:p>
                  </a:txBody>
                  <a:tcPr marL="50800" marR="50800" marT="50800" marB="50800" anchor="ctr" horzOverflow="overflow"/>
                </a:tc>
                <a:tc>
                  <a:txBody>
                    <a:bodyPr/>
                    <a:lstStyle/>
                    <a:p>
                      <a:pPr algn="ctr" defTabSz="647700">
                        <a:defRPr sz="1800">
                          <a:solidFill>
                            <a:srgbClr val="000000"/>
                          </a:solidFill>
                        </a:defRPr>
                      </a:pPr>
                      <a:r>
                        <a:rPr sz="4200">
                          <a:solidFill>
                            <a:srgbClr val="FFFFFF"/>
                          </a:solidFill>
                        </a:rPr>
                        <a:t>Notes</a:t>
                      </a:r>
                    </a:p>
                  </a:txBody>
                  <a:tcPr marL="50800" marR="50800" marT="50800" marB="50800" anchor="ctr" horzOverflow="overflow"/>
                </a:tc>
                <a:extLst>
                  <a:ext uri="{0D108BD9-81ED-4DB2-BD59-A6C34878D82A}">
                    <a16:rowId xmlns:a16="http://schemas.microsoft.com/office/drawing/2014/main" val="10000"/>
                  </a:ext>
                </a:extLst>
              </a:tr>
              <a:tr h="2324100">
                <a:tc>
                  <a:txBody>
                    <a:bodyPr/>
                    <a:lstStyle/>
                    <a:p>
                      <a:pPr algn="ctr">
                        <a:defRPr sz="1800">
                          <a:solidFill>
                            <a:srgbClr val="000000"/>
                          </a:solidFill>
                        </a:defRPr>
                      </a:pPr>
                      <a:r>
                        <a:rPr sz="4200">
                          <a:solidFill>
                            <a:srgbClr val="5C5C5C"/>
                          </a:solidFill>
                        </a:rPr>
                        <a:t>Levobupivacaine + Sufentanil</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0.0625% (0.625 mg/mL) + 0.5 μg/mL</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8 mL/hour continuous; or PCEA bolus 4-8 mL</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Labor standard</a:t>
                      </a:r>
                    </a:p>
                  </a:txBody>
                  <a:tcPr marL="50800" marR="50800" marT="50800" marB="50800" anchor="ctr" horzOverflow="overflow"/>
                </a:tc>
                <a:extLst>
                  <a:ext uri="{0D108BD9-81ED-4DB2-BD59-A6C34878D82A}">
                    <a16:rowId xmlns:a16="http://schemas.microsoft.com/office/drawing/2014/main" val="10001"/>
                  </a:ext>
                </a:extLst>
              </a:tr>
              <a:tr h="2324100">
                <a:tc>
                  <a:txBody>
                    <a:bodyPr/>
                    <a:lstStyle/>
                    <a:p>
                      <a:pPr algn="ctr">
                        <a:defRPr sz="1800">
                          <a:solidFill>
                            <a:srgbClr val="000000"/>
                          </a:solidFill>
                        </a:defRPr>
                      </a:pPr>
                      <a:r>
                        <a:rPr sz="4200">
                          <a:solidFill>
                            <a:srgbClr val="5C5C5C"/>
                          </a:solidFill>
                        </a:rPr>
                        <a:t>Bupivacaine</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0.1% (1 mg/mL) + Fentanyl 2 μg/mL + Epinephrine 2 μg/mL</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8-14 mL/hour</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Postoperative extension</a:t>
                      </a:r>
                    </a:p>
                  </a:txBody>
                  <a:tcPr marL="50800" marR="50800" marT="50800" marB="50800" anchor="ctr" horzOverflow="overflow"/>
                </a:tc>
                <a:extLst>
                  <a:ext uri="{0D108BD9-81ED-4DB2-BD59-A6C34878D82A}">
                    <a16:rowId xmlns:a16="http://schemas.microsoft.com/office/drawing/2014/main" val="10002"/>
                  </a:ext>
                </a:extLst>
              </a:tr>
              <a:tr h="1587500">
                <a:tc>
                  <a:txBody>
                    <a:bodyPr/>
                    <a:lstStyle/>
                    <a:p>
                      <a:pPr algn="ctr">
                        <a:defRPr sz="1800">
                          <a:solidFill>
                            <a:srgbClr val="000000"/>
                          </a:solidFill>
                        </a:defRPr>
                      </a:pPr>
                      <a:r>
                        <a:rPr sz="4200">
                          <a:solidFill>
                            <a:srgbClr val="5C5C5C"/>
                          </a:solidFill>
                        </a:rPr>
                        <a:t>Levobupivacaine</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0.125% + Morphine 0.03 mg/mL</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5-10 mL/hour</a:t>
                      </a:r>
                    </a:p>
                  </a:txBody>
                  <a:tcPr marL="50800" marR="50800" marT="50800" marB="50800" anchor="ctr" horzOverflow="overflow"/>
                </a:tc>
                <a:tc>
                  <a:txBody>
                    <a:bodyPr/>
                    <a:lstStyle/>
                    <a:p>
                      <a:pPr algn="ctr">
                        <a:defRPr sz="1800">
                          <a:solidFill>
                            <a:srgbClr val="000000"/>
                          </a:solidFill>
                        </a:defRPr>
                      </a:pPr>
                      <a:r>
                        <a:rPr sz="4200">
                          <a:solidFill>
                            <a:srgbClr val="5C5C5C"/>
                          </a:solidFill>
                          <a:sym typeface="Iowan Old Style Roman"/>
                        </a:rPr>
                        <a:t>Alternative</a:t>
                      </a:r>
                    </a:p>
                  </a:txBody>
                  <a:tcPr marL="50800" marR="50800" marT="50800" marB="50800" anchor="ctr" horzOverflow="overflow"/>
                </a:tc>
                <a:extLst>
                  <a:ext uri="{0D108BD9-81ED-4DB2-BD59-A6C34878D82A}">
                    <a16:rowId xmlns:a16="http://schemas.microsoft.com/office/drawing/2014/main" val="10003"/>
                  </a:ext>
                </a:extLst>
              </a:tr>
              <a:tr h="2317750">
                <a:tc>
                  <a:txBody>
                    <a:bodyPr/>
                    <a:lstStyle/>
                    <a:p>
                      <a:pPr algn="ctr">
                        <a:defRPr sz="1800">
                          <a:solidFill>
                            <a:srgbClr val="000000"/>
                          </a:solidFill>
                        </a:defRPr>
                      </a:pPr>
                      <a:r>
                        <a:rPr sz="4200">
                          <a:solidFill>
                            <a:srgbClr val="5C5C5C"/>
                          </a:solidFill>
                        </a:rPr>
                        <a:t>Bupivacaine/Ropivacaine</a:t>
                      </a:r>
                    </a:p>
                  </a:txBody>
                  <a:tcPr marL="50800" marR="50800" marT="50800" marB="50800" anchor="ctr" horzOverflow="overflow">
                    <a:lnB w="12700">
                      <a:miter lim="400000"/>
                    </a:lnB>
                  </a:tcPr>
                </a:tc>
                <a:tc>
                  <a:txBody>
                    <a:bodyPr/>
                    <a:lstStyle/>
                    <a:p>
                      <a:pPr algn="ctr">
                        <a:defRPr sz="1800">
                          <a:solidFill>
                            <a:srgbClr val="000000"/>
                          </a:solidFill>
                        </a:defRPr>
                      </a:pPr>
                      <a:r>
                        <a:rPr sz="4200">
                          <a:solidFill>
                            <a:srgbClr val="5C5C5C"/>
                          </a:solidFill>
                          <a:sym typeface="Iowan Old Style Roman"/>
                        </a:rPr>
                        <a:t>0.04-0.125% + Fentanyl/Sufentanil</a:t>
                      </a:r>
                    </a:p>
                  </a:txBody>
                  <a:tcPr marL="50800" marR="50800" marT="50800" marB="50800" anchor="ctr" horzOverflow="overflow">
                    <a:lnB w="12700">
                      <a:miter lim="400000"/>
                    </a:lnB>
                  </a:tcPr>
                </a:tc>
                <a:tc>
                  <a:txBody>
                    <a:bodyPr/>
                    <a:lstStyle/>
                    <a:p>
                      <a:pPr algn="ctr">
                        <a:defRPr sz="1800">
                          <a:solidFill>
                            <a:srgbClr val="000000"/>
                          </a:solidFill>
                        </a:defRPr>
                      </a:pPr>
                      <a:r>
                        <a:rPr sz="4200">
                          <a:solidFill>
                            <a:srgbClr val="5C5C5C"/>
                          </a:solidFill>
                          <a:sym typeface="Iowan Old Style Roman"/>
                        </a:rPr>
                        <a:t>6-12 mL/hour</a:t>
                      </a:r>
                    </a:p>
                  </a:txBody>
                  <a:tcPr marL="50800" marR="50800" marT="50800" marB="50800" anchor="ctr" horzOverflow="overflow">
                    <a:lnB w="12700">
                      <a:miter lim="400000"/>
                    </a:lnB>
                  </a:tcPr>
                </a:tc>
                <a:tc>
                  <a:txBody>
                    <a:bodyPr/>
                    <a:lstStyle/>
                    <a:p>
                      <a:pPr algn="ctr">
                        <a:defRPr sz="1800">
                          <a:solidFill>
                            <a:srgbClr val="000000"/>
                          </a:solidFill>
                        </a:defRPr>
                      </a:pPr>
                      <a:r>
                        <a:rPr sz="4200">
                          <a:solidFill>
                            <a:srgbClr val="5C5C5C"/>
                          </a:solidFill>
                          <a:sym typeface="Iowan Old Style Roman"/>
                        </a:rPr>
                        <a:t>Steady control; clinician top-ups for breakthrough</a:t>
                      </a:r>
                    </a:p>
                  </a:txBody>
                  <a:tcPr marL="50800" marR="50800" marT="50800" marB="50800" anchor="ctr" horzOverflow="overflow">
                    <a:lnB w="12700">
                      <a:miter lim="400000"/>
                    </a:lnB>
                  </a:tcPr>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291" name="Dural Puncture Epidural (DPE)"/>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Dural Puncture Epidural (DPE)</a:t>
            </a:r>
          </a:p>
        </p:txBody>
      </p:sp>
      <p:sp>
        <p:nvSpPr>
          <p:cNvPr id="292" name="Intentional dural puncture facilitates subarachnoid spread of epidural drugs…"/>
          <p:cNvSpPr txBox="1">
            <a:spLocks noGrp="1"/>
          </p:cNvSpPr>
          <p:nvPr>
            <p:ph type="body" idx="1"/>
          </p:nvPr>
        </p:nvSpPr>
        <p:spPr>
          <a:xfrm>
            <a:off x="1016000" y="2540000"/>
            <a:ext cx="16317291" cy="10160000"/>
          </a:xfrm>
          <a:prstGeom prst="rect">
            <a:avLst/>
          </a:prstGeom>
        </p:spPr>
        <p:txBody>
          <a:bodyPr/>
          <a:lstStyle/>
          <a:p>
            <a:r>
              <a:t>Intentional dural puncture facilitates subarachnoid spread of epidural drugs</a:t>
            </a:r>
          </a:p>
          <a:p>
            <a:r>
              <a:t>Proposed advantages</a:t>
            </a:r>
          </a:p>
          <a:p>
            <a:pPr lvl="1"/>
            <a:r>
              <a:t>Improved central neuraxial block</a:t>
            </a:r>
          </a:p>
          <a:p>
            <a:pPr lvl="1"/>
            <a:r>
              <a:t>↓ EA‑related issues: slow onset, unilateral block, sacral sparing</a:t>
            </a:r>
          </a:p>
          <a:p>
            <a:pPr lvl="1"/>
            <a:r>
              <a:t>↓ CSE‑related effects: fetal bradycardia, pruritus</a:t>
            </a:r>
          </a:p>
        </p:txBody>
      </p:sp>
      <p:pic>
        <p:nvPicPr>
          <p:cNvPr id="293" name="pasted-movie.png" descr="pasted-movie.png"/>
          <p:cNvPicPr>
            <a:picLocks noChangeAspect="1"/>
          </p:cNvPicPr>
          <p:nvPr/>
        </p:nvPicPr>
        <p:blipFill>
          <a:blip r:embed="rId2"/>
          <a:srcRect l="48966"/>
          <a:stretch>
            <a:fillRect/>
          </a:stretch>
        </p:blipFill>
        <p:spPr>
          <a:xfrm>
            <a:off x="17983811" y="2413004"/>
            <a:ext cx="5411846" cy="10414001"/>
          </a:xfrm>
          <a:prstGeom prst="rect">
            <a:avLst/>
          </a:prstGeom>
          <a:ln w="12700">
            <a:miter lim="400000"/>
          </a:ln>
        </p:spPr>
      </p:pic>
      <p:sp>
        <p:nvSpPr>
          <p:cNvPr id="294" name="Dingbat Check"/>
          <p:cNvSpPr/>
          <p:nvPr/>
        </p:nvSpPr>
        <p:spPr>
          <a:xfrm>
            <a:off x="10192693" y="4722638"/>
            <a:ext cx="1301543" cy="123680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chemeClr val="accent1">
              <a:hueOff val="-522454"/>
              <a:satOff val="1153"/>
              <a:lumOff val="13444"/>
            </a:schemeClr>
          </a:solidFill>
          <a:ln w="12700">
            <a:miter lim="400000"/>
          </a:ln>
        </p:spPr>
        <p:txBody>
          <a:bodyPr lIns="50800" tIns="50800" rIns="50800" bIns="50800" anchor="ctr"/>
          <a:lstStyle/>
          <a:p>
            <a:pPr algn="ctr">
              <a:spcBef>
                <a:spcPts val="0"/>
              </a:spcBef>
              <a:defRPr sz="3500">
                <a:solidFill>
                  <a:srgbClr val="FFFFFF"/>
                </a:solidFill>
                <a:latin typeface="DIN Alternate Bold"/>
                <a:ea typeface="DIN Alternate Bold"/>
                <a:cs typeface="DIN Alternate Bold"/>
                <a:sym typeface="DIN Alternate Bold"/>
              </a:defRPr>
            </a:pPr>
            <a:endParaRPr/>
          </a:p>
        </p:txBody>
      </p:sp>
      <p:sp>
        <p:nvSpPr>
          <p:cNvPr id="295" name="Dingbat Check"/>
          <p:cNvSpPr/>
          <p:nvPr/>
        </p:nvSpPr>
        <p:spPr>
          <a:xfrm>
            <a:off x="17007780" y="5621191"/>
            <a:ext cx="1301543" cy="1236809"/>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chemeClr val="accent1">
              <a:hueOff val="-522454"/>
              <a:satOff val="1153"/>
              <a:lumOff val="13444"/>
            </a:schemeClr>
          </a:solidFill>
          <a:ln w="12700">
            <a:miter lim="400000"/>
          </a:ln>
        </p:spPr>
        <p:txBody>
          <a:bodyPr lIns="50800" tIns="50800" rIns="50800" bIns="50800" anchor="ctr"/>
          <a:lstStyle/>
          <a:p>
            <a:pPr algn="ctr">
              <a:spcBef>
                <a:spcPts val="0"/>
              </a:spcBef>
              <a:defRPr sz="3500">
                <a:solidFill>
                  <a:srgbClr val="FFFFFF"/>
                </a:solidFill>
                <a:latin typeface="DIN Alternate Bold"/>
                <a:ea typeface="DIN Alternate Bold"/>
                <a:cs typeface="DIN Alternate Bold"/>
                <a:sym typeface="DIN Alternate Bold"/>
              </a:defRPr>
            </a:pPr>
            <a:endParaRPr/>
          </a:p>
        </p:txBody>
      </p:sp>
      <p:sp>
        <p:nvSpPr>
          <p:cNvPr id="296" name="Dingbat Check"/>
          <p:cNvSpPr/>
          <p:nvPr/>
        </p:nvSpPr>
        <p:spPr>
          <a:xfrm>
            <a:off x="13883141" y="6654625"/>
            <a:ext cx="1301543" cy="123680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chemeClr val="accent1">
              <a:hueOff val="-522454"/>
              <a:satOff val="1153"/>
              <a:lumOff val="13444"/>
            </a:schemeClr>
          </a:solidFill>
          <a:ln w="12700">
            <a:miter lim="400000"/>
          </a:ln>
        </p:spPr>
        <p:txBody>
          <a:bodyPr lIns="50800" tIns="50800" rIns="50800" bIns="50800" anchor="ctr"/>
          <a:lstStyle/>
          <a:p>
            <a:pPr algn="ctr">
              <a:spcBef>
                <a:spcPts val="0"/>
              </a:spcBef>
              <a:defRPr sz="3500">
                <a:solidFill>
                  <a:srgbClr val="FFFFFF"/>
                </a:solidFill>
                <a:latin typeface="DIN Alternate Bold"/>
                <a:ea typeface="DIN Alternate Bold"/>
                <a:cs typeface="DIN Alternate Bold"/>
                <a:sym typeface="DIN Alternate Bold"/>
              </a:defRPr>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58" name="Background"/>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Background</a:t>
            </a:r>
          </a:p>
        </p:txBody>
      </p:sp>
      <p:sp>
        <p:nvSpPr>
          <p:cNvPr id="159" name="Labor analgesia is increasingly used worldwide: 5–10% in low‑income settings to &gt; 70% in high‑income countries…"/>
          <p:cNvSpPr txBox="1">
            <a:spLocks noGrp="1"/>
          </p:cNvSpPr>
          <p:nvPr>
            <p:ph type="body" idx="1"/>
          </p:nvPr>
        </p:nvSpPr>
        <p:spPr>
          <a:prstGeom prst="rect">
            <a:avLst/>
          </a:prstGeom>
        </p:spPr>
        <p:txBody>
          <a:bodyPr/>
          <a:lstStyle/>
          <a:p>
            <a:r>
              <a:rPr dirty="0"/>
              <a:t>Labor analgesia is </a:t>
            </a:r>
            <a:r>
              <a:rPr b="1" dirty="0">
                <a:solidFill>
                  <a:schemeClr val="accent5"/>
                </a:solidFill>
              </a:rPr>
              <a:t>increasingly</a:t>
            </a:r>
            <a:r>
              <a:rPr dirty="0"/>
              <a:t> used worldwide:</a:t>
            </a:r>
            <a:endParaRPr lang="en-US" dirty="0"/>
          </a:p>
          <a:p>
            <a:pPr lvl="1"/>
            <a:r>
              <a:rPr dirty="0"/>
              <a:t>5–10% in low‑income settings to &gt; 70% in high‑income countries</a:t>
            </a:r>
          </a:p>
          <a:p>
            <a:r>
              <a:rPr b="1" dirty="0">
                <a:solidFill>
                  <a:schemeClr val="accent5"/>
                </a:solidFill>
              </a:rPr>
              <a:t>Neuraxial</a:t>
            </a:r>
            <a:r>
              <a:rPr dirty="0"/>
              <a:t> analgesia is the most effective method</a:t>
            </a:r>
          </a:p>
          <a:p>
            <a:r>
              <a:rPr b="1" dirty="0">
                <a:solidFill>
                  <a:schemeClr val="accent5"/>
                </a:solidFill>
              </a:rPr>
              <a:t>WHO</a:t>
            </a:r>
            <a:r>
              <a:rPr dirty="0"/>
              <a:t> recommends epidural analgesia as the gold standard</a:t>
            </a:r>
          </a:p>
        </p:txBody>
      </p:sp>
      <p:grpSp>
        <p:nvGrpSpPr>
          <p:cNvPr id="162" name="pasted-movie.png"/>
          <p:cNvGrpSpPr/>
          <p:nvPr/>
        </p:nvGrpSpPr>
        <p:grpSpPr>
          <a:xfrm>
            <a:off x="7537450" y="6932962"/>
            <a:ext cx="9309100" cy="6007101"/>
            <a:chOff x="0" y="0"/>
            <a:chExt cx="9309100" cy="6007100"/>
          </a:xfrm>
        </p:grpSpPr>
        <p:pic>
          <p:nvPicPr>
            <p:cNvPr id="161" name="pasted-movie.png" descr="pasted-movie.png"/>
            <p:cNvPicPr>
              <a:picLocks noChangeAspect="1"/>
            </p:cNvPicPr>
            <p:nvPr/>
          </p:nvPicPr>
          <p:blipFill>
            <a:blip r:embed="rId2"/>
            <a:stretch>
              <a:fillRect/>
            </a:stretch>
          </p:blipFill>
          <p:spPr>
            <a:xfrm>
              <a:off x="127000" y="88900"/>
              <a:ext cx="9055100" cy="5676900"/>
            </a:xfrm>
            <a:prstGeom prst="rect">
              <a:avLst/>
            </a:prstGeom>
            <a:ln>
              <a:noFill/>
            </a:ln>
            <a:effectLst/>
          </p:spPr>
        </p:pic>
        <p:pic>
          <p:nvPicPr>
            <p:cNvPr id="160" name="pasted-movie.png" descr="pasted-movie.png"/>
            <p:cNvPicPr>
              <a:picLocks/>
            </p:cNvPicPr>
            <p:nvPr/>
          </p:nvPicPr>
          <p:blipFill>
            <a:blip r:embed="rId3"/>
            <a:stretch>
              <a:fillRect/>
            </a:stretch>
          </p:blipFill>
          <p:spPr>
            <a:xfrm>
              <a:off x="0" y="0"/>
              <a:ext cx="9309100" cy="6007100"/>
            </a:xfrm>
            <a:prstGeom prst="rect">
              <a:avLst/>
            </a:prstGeom>
            <a:effectLst/>
          </p:spPr>
        </p:pic>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299" name="Dural Puncture Epidural (DPE)"/>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Dural Puncture Epidural (DPE)</a:t>
            </a:r>
          </a:p>
        </p:txBody>
      </p:sp>
      <p:sp>
        <p:nvSpPr>
          <p:cNvPr id="300" name="No difference vs EA in:…"/>
          <p:cNvSpPr txBox="1">
            <a:spLocks noGrp="1"/>
          </p:cNvSpPr>
          <p:nvPr>
            <p:ph type="body" idx="1"/>
          </p:nvPr>
        </p:nvSpPr>
        <p:spPr>
          <a:prstGeom prst="rect">
            <a:avLst/>
          </a:prstGeom>
        </p:spPr>
        <p:txBody>
          <a:bodyPr/>
          <a:lstStyle/>
          <a:p>
            <a:r>
              <a:t>No difference vs EA in:</a:t>
            </a:r>
          </a:p>
          <a:p>
            <a:pPr lvl="1"/>
            <a:r>
              <a:t>Spontaneous vaginal birth</a:t>
            </a:r>
          </a:p>
          <a:p>
            <a:pPr lvl="1"/>
            <a:r>
              <a:t>Cesarean delivery</a:t>
            </a:r>
          </a:p>
          <a:p>
            <a:pPr lvl="1"/>
            <a:r>
              <a:t>Unilateral block</a:t>
            </a:r>
          </a:p>
          <a:p>
            <a:pPr lvl="1"/>
            <a:r>
              <a:t>Motor block</a:t>
            </a:r>
          </a:p>
          <a:p>
            <a:pPr lvl="1">
              <a:defRPr b="1"/>
            </a:pPr>
            <a:r>
              <a:t>Lower incidence of nausea/vomiting with DPE</a:t>
            </a:r>
          </a:p>
        </p:txBody>
      </p:sp>
      <p:pic>
        <p:nvPicPr>
          <p:cNvPr id="301" name="pasted-movie.png" descr="pasted-movie.png"/>
          <p:cNvPicPr>
            <a:picLocks noChangeAspect="1"/>
          </p:cNvPicPr>
          <p:nvPr/>
        </p:nvPicPr>
        <p:blipFill>
          <a:blip r:embed="rId2"/>
          <a:srcRect l="48966"/>
          <a:stretch>
            <a:fillRect/>
          </a:stretch>
        </p:blipFill>
        <p:spPr>
          <a:xfrm>
            <a:off x="17983811" y="2413004"/>
            <a:ext cx="5411846" cy="10414001"/>
          </a:xfrm>
          <a:prstGeom prst="rect">
            <a:avLst/>
          </a:prstGeom>
          <a:ln w="12700">
            <a:miter lim="400000"/>
          </a:ln>
        </p:spPr>
      </p:pic>
      <p:sp>
        <p:nvSpPr>
          <p:cNvPr id="302" name="Lightning"/>
          <p:cNvSpPr/>
          <p:nvPr/>
        </p:nvSpPr>
        <p:spPr>
          <a:xfrm>
            <a:off x="13713769" y="7306463"/>
            <a:ext cx="840860" cy="1509113"/>
          </a:xfrm>
          <a:custGeom>
            <a:avLst/>
            <a:gdLst/>
            <a:ahLst/>
            <a:cxnLst>
              <a:cxn ang="0">
                <a:pos x="wd2" y="hd2"/>
              </a:cxn>
              <a:cxn ang="5400000">
                <a:pos x="wd2" y="hd2"/>
              </a:cxn>
              <a:cxn ang="10800000">
                <a:pos x="wd2" y="hd2"/>
              </a:cxn>
              <a:cxn ang="16200000">
                <a:pos x="wd2" y="hd2"/>
              </a:cxn>
            </a:cxnLst>
            <a:rect l="0" t="0" r="r" b="b"/>
            <a:pathLst>
              <a:path w="21600" h="21600" extrusionOk="0">
                <a:moveTo>
                  <a:pt x="6808" y="0"/>
                </a:moveTo>
                <a:lnTo>
                  <a:pt x="0" y="12520"/>
                </a:lnTo>
                <a:lnTo>
                  <a:pt x="12017" y="12520"/>
                </a:lnTo>
                <a:lnTo>
                  <a:pt x="9664" y="21600"/>
                </a:lnTo>
                <a:lnTo>
                  <a:pt x="21600" y="8375"/>
                </a:lnTo>
                <a:lnTo>
                  <a:pt x="11515" y="8375"/>
                </a:lnTo>
                <a:lnTo>
                  <a:pt x="16221" y="0"/>
                </a:lnTo>
                <a:lnTo>
                  <a:pt x="6808" y="0"/>
                </a:lnTo>
                <a:close/>
              </a:path>
            </a:pathLst>
          </a:custGeom>
          <a:solidFill>
            <a:schemeClr val="accent4">
              <a:lumOff val="-9884"/>
            </a:schemeClr>
          </a:solidFill>
          <a:ln w="12700">
            <a:miter lim="400000"/>
          </a:ln>
        </p:spPr>
        <p:txBody>
          <a:bodyPr lIns="50800" tIns="50800" rIns="50800" bIns="50800" anchor="ctr"/>
          <a:lstStyle/>
          <a:p>
            <a:pPr algn="ctr">
              <a:spcBef>
                <a:spcPts val="0"/>
              </a:spcBef>
              <a:defRPr sz="3500">
                <a:solidFill>
                  <a:srgbClr val="FFFFFF"/>
                </a:solidFill>
                <a:latin typeface="DIN Alternate Bold"/>
                <a:ea typeface="DIN Alternate Bold"/>
                <a:cs typeface="DIN Alternate Bold"/>
                <a:sym typeface="DIN Alternate Bold"/>
              </a:defRPr>
            </a:pPr>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Abstract background with layers of red and white rectangles" descr="Abstract background with layers of red and white rectangles"/>
          <p:cNvPicPr>
            <a:picLocks noGrp="1" noChangeAspect="1"/>
          </p:cNvPicPr>
          <p:nvPr>
            <p:ph type="pic" idx="21"/>
          </p:nvPr>
        </p:nvPicPr>
        <p:blipFill>
          <a:blip r:embed="rId2"/>
          <a:srcRect l="155" t="16535" r="155" b="31852"/>
          <a:stretch>
            <a:fillRect/>
          </a:stretch>
        </p:blipFill>
        <p:spPr>
          <a:xfrm>
            <a:off x="0" y="0"/>
            <a:ext cx="24384000" cy="13716000"/>
          </a:xfrm>
          <a:prstGeom prst="rect">
            <a:avLst/>
          </a:prstGeom>
        </p:spPr>
      </p:pic>
      <p:sp>
        <p:nvSpPr>
          <p:cNvPr id="305" name="Rectangle"/>
          <p:cNvSpPr>
            <a:spLocks noGrp="1"/>
          </p:cNvSpPr>
          <p:nvPr>
            <p:ph type="body" idx="22"/>
          </p:nvPr>
        </p:nvSpPr>
        <p:spPr>
          <a:prstGeom prst="rect">
            <a:avLst/>
          </a:prstGeom>
        </p:spPr>
        <p:txBody>
          <a:bodyPr/>
          <a:lstStyle/>
          <a:p>
            <a:pPr marL="0" indent="0" algn="ctr">
              <a:spcBef>
                <a:spcPts val="0"/>
              </a:spcBef>
              <a:buSzTx/>
              <a:buFontTx/>
              <a:buNone/>
              <a:defRPr sz="3500">
                <a:latin typeface="DIN Alternate Bold"/>
                <a:ea typeface="DIN Alternate Bold"/>
                <a:cs typeface="DIN Alternate Bold"/>
                <a:sym typeface="DIN Alternate Bold"/>
              </a:defRPr>
            </a:pPr>
            <a:endParaRPr/>
          </a:p>
        </p:txBody>
      </p:sp>
      <p:sp>
        <p:nvSpPr>
          <p:cNvPr id="306" name="Line"/>
          <p:cNvSpPr/>
          <p:nvPr/>
        </p:nvSpPr>
        <p:spPr>
          <a:xfrm>
            <a:off x="1016000" y="107188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07" name="Alternatives to Epidural Analgesia"/>
          <p:cNvSpPr txBox="1">
            <a:spLocks noGrp="1"/>
          </p:cNvSpPr>
          <p:nvPr>
            <p:ph type="title"/>
          </p:nvPr>
        </p:nvSpPr>
        <p:spPr>
          <a:prstGeom prst="rect">
            <a:avLst/>
          </a:prstGeom>
        </p:spPr>
        <p:txBody>
          <a:bodyPr>
            <a:normAutofit fontScale="90000"/>
          </a:bodyPr>
          <a:lstStyle>
            <a:lvl1pPr defTabSz="693419">
              <a:defRPr sz="14364"/>
            </a:lvl1pPr>
          </a:lstStyle>
          <a:p>
            <a:r>
              <a:rPr lang="en-US" dirty="0"/>
              <a:t>Alternatives to Epidural Analgesia </a:t>
            </a:r>
            <a:endParaRPr dirty="0"/>
          </a:p>
        </p:txBody>
      </p:sp>
      <p:sp>
        <p:nvSpPr>
          <p:cNvPr id="308" name="Double-click to edit"/>
          <p:cNvSpPr txBox="1">
            <a:spLocks noGrp="1"/>
          </p:cNvSpPr>
          <p:nvPr>
            <p:ph type="body" sz="quarter" idx="1"/>
          </p:nvPr>
        </p:nvSpPr>
        <p:spPr>
          <a:prstGeom prst="rect">
            <a:avLst/>
          </a:prstGeom>
        </p:spPr>
        <p:txBody>
          <a:bodyPr/>
          <a:lstStyle/>
          <a:p>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11" name="Paracervical Block"/>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Paracervical Block</a:t>
            </a:r>
          </a:p>
        </p:txBody>
      </p:sp>
      <p:sp>
        <p:nvSpPr>
          <p:cNvPr id="312" name="Injection of local anesthetic into the submucosal layer of the vaginal fornix.…"/>
          <p:cNvSpPr txBox="1">
            <a:spLocks noGrp="1"/>
          </p:cNvSpPr>
          <p:nvPr>
            <p:ph type="body" idx="1"/>
          </p:nvPr>
        </p:nvSpPr>
        <p:spPr>
          <a:xfrm>
            <a:off x="1016000" y="2540000"/>
            <a:ext cx="15729067" cy="10160000"/>
          </a:xfrm>
          <a:prstGeom prst="rect">
            <a:avLst/>
          </a:prstGeom>
        </p:spPr>
        <p:txBody>
          <a:bodyPr/>
          <a:lstStyle/>
          <a:p>
            <a:r>
              <a:t>Injection of local anesthetic into the submucosal layer of the vaginal fornix.</a:t>
            </a:r>
          </a:p>
          <a:p>
            <a:r>
              <a:t>Effective for uterine contraction pain.</a:t>
            </a:r>
          </a:p>
          <a:p>
            <a:r>
              <a:t>Not effective for the second stage of labor.</a:t>
            </a:r>
          </a:p>
          <a:p>
            <a:r>
              <a:t>Complications:</a:t>
            </a:r>
          </a:p>
          <a:p>
            <a:pPr lvl="1"/>
            <a:r>
              <a:t>Fetal bradycardia</a:t>
            </a:r>
          </a:p>
          <a:p>
            <a:pPr lvl="1"/>
            <a:r>
              <a:t>Local anesthetic toxicity</a:t>
            </a:r>
          </a:p>
        </p:txBody>
      </p:sp>
      <p:pic>
        <p:nvPicPr>
          <p:cNvPr id="313" name="pasted-movie.png" descr="pasted-movie.png"/>
          <p:cNvPicPr>
            <a:picLocks noChangeAspect="1"/>
          </p:cNvPicPr>
          <p:nvPr/>
        </p:nvPicPr>
        <p:blipFill>
          <a:blip r:embed="rId2"/>
          <a:stretch>
            <a:fillRect/>
          </a:stretch>
        </p:blipFill>
        <p:spPr>
          <a:xfrm>
            <a:off x="17084082" y="57150"/>
            <a:ext cx="6350001" cy="136017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pasted-movie.png" descr="pasted-movie.png"/>
          <p:cNvPicPr>
            <a:picLocks noChangeAspect="1"/>
          </p:cNvPicPr>
          <p:nvPr/>
        </p:nvPicPr>
        <p:blipFill>
          <a:blip r:embed="rId2"/>
          <a:stretch>
            <a:fillRect/>
          </a:stretch>
        </p:blipFill>
        <p:spPr>
          <a:xfrm>
            <a:off x="10762121" y="3321050"/>
            <a:ext cx="12623801" cy="8597900"/>
          </a:xfrm>
          <a:prstGeom prst="rect">
            <a:avLst/>
          </a:prstGeom>
          <a:ln w="12700">
            <a:miter lim="400000"/>
          </a:ln>
        </p:spPr>
      </p:pic>
      <p:sp>
        <p:nvSpPr>
          <p:cNvPr id="316"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17" name="Pudendal Nerve Block"/>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Pudendal Nerve Block</a:t>
            </a:r>
          </a:p>
        </p:txBody>
      </p:sp>
      <p:sp>
        <p:nvSpPr>
          <p:cNvPr id="318" name="Effective for the second stage of labor…"/>
          <p:cNvSpPr txBox="1">
            <a:spLocks noGrp="1"/>
          </p:cNvSpPr>
          <p:nvPr>
            <p:ph type="body" sz="half" idx="1"/>
          </p:nvPr>
        </p:nvSpPr>
        <p:spPr>
          <a:xfrm>
            <a:off x="1016000" y="2540000"/>
            <a:ext cx="10854693" cy="10160000"/>
          </a:xfrm>
          <a:prstGeom prst="rect">
            <a:avLst/>
          </a:prstGeom>
        </p:spPr>
        <p:txBody>
          <a:bodyPr/>
          <a:lstStyle/>
          <a:p>
            <a:r>
              <a:t>Effective for the second stage of labor</a:t>
            </a:r>
          </a:p>
          <a:p>
            <a:r>
              <a:t>Not effective for uterine contractions</a:t>
            </a:r>
          </a:p>
          <a:p>
            <a:r>
              <a:t>Complications:</a:t>
            </a:r>
          </a:p>
          <a:p>
            <a:pPr lvl="1"/>
            <a:r>
              <a:t>Bleeding</a:t>
            </a:r>
          </a:p>
          <a:p>
            <a:pPr lvl="1"/>
            <a:r>
              <a:t>Infection</a:t>
            </a:r>
          </a:p>
          <a:p>
            <a:pPr lvl="1"/>
            <a:r>
              <a:t>Local anesthetic toxicity</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21" name="Spinal Analgesia"/>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Spinal Analgesia</a:t>
            </a:r>
          </a:p>
        </p:txBody>
      </p:sp>
      <p:sp>
        <p:nvSpPr>
          <p:cNvPr id="322" name="Limitations:…"/>
          <p:cNvSpPr txBox="1">
            <a:spLocks noGrp="1"/>
          </p:cNvSpPr>
          <p:nvPr>
            <p:ph type="body" idx="1"/>
          </p:nvPr>
        </p:nvSpPr>
        <p:spPr>
          <a:prstGeom prst="rect">
            <a:avLst/>
          </a:prstGeom>
        </p:spPr>
        <p:txBody>
          <a:bodyPr/>
          <a:lstStyle/>
          <a:p>
            <a:r>
              <a:t>Limitations:  </a:t>
            </a:r>
          </a:p>
          <a:p>
            <a:pPr lvl="1"/>
            <a:r>
              <a:t>Fixed duration: 1–2 hours of analgesia, </a:t>
            </a:r>
            <a:r>
              <a:rPr b="1">
                <a:solidFill>
                  <a:schemeClr val="accent5"/>
                </a:solidFill>
              </a:rPr>
              <a:t>suitable for late-stage labor</a:t>
            </a:r>
            <a:r>
              <a:t>  </a:t>
            </a:r>
          </a:p>
          <a:p>
            <a:pPr lvl="1"/>
            <a:r>
              <a:t>Risk of headache</a:t>
            </a:r>
          </a:p>
          <a:p>
            <a:r>
              <a:t>Local anesthetic: Bupivacaine or ropivacaine (2–4 mg)</a:t>
            </a:r>
          </a:p>
          <a:p>
            <a:r>
              <a:t>Opioid: Fentanyl (10–15 μg) or sufentanil (1–4 μg)</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25" name="Continuous Spinal Analgesia (CSA)"/>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Continuous Spinal Analgesia (CSA)</a:t>
            </a:r>
          </a:p>
        </p:txBody>
      </p:sp>
      <p:sp>
        <p:nvSpPr>
          <p:cNvPr id="326" name="Analgesia via intrathecal catheter…"/>
          <p:cNvSpPr txBox="1">
            <a:spLocks noGrp="1"/>
          </p:cNvSpPr>
          <p:nvPr>
            <p:ph type="body" idx="1"/>
          </p:nvPr>
        </p:nvSpPr>
        <p:spPr>
          <a:prstGeom prst="rect">
            <a:avLst/>
          </a:prstGeom>
        </p:spPr>
        <p:txBody>
          <a:bodyPr/>
          <a:lstStyle/>
          <a:p>
            <a:r>
              <a:t>Analgesia via intrathecal catheter</a:t>
            </a:r>
          </a:p>
          <a:p>
            <a:r>
              <a:t>Potential advantages:</a:t>
            </a:r>
          </a:p>
          <a:p>
            <a:pPr lvl="1"/>
            <a:r>
              <a:t>Lower drug requirements</a:t>
            </a:r>
          </a:p>
          <a:p>
            <a:pPr lvl="1"/>
            <a:r>
              <a:t>Precise, titratable analgesia</a:t>
            </a:r>
          </a:p>
          <a:p>
            <a:pPr lvl="1"/>
            <a:r>
              <a:t>Improved hemodynamic stability</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29" name="Continuous Spinal Analgesia (CSA)"/>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Continuous Spinal Analgesia (CSA)</a:t>
            </a:r>
          </a:p>
        </p:txBody>
      </p:sp>
      <p:sp>
        <p:nvSpPr>
          <p:cNvPr id="330" name="Clinical implications:…"/>
          <p:cNvSpPr txBox="1">
            <a:spLocks noGrp="1"/>
          </p:cNvSpPr>
          <p:nvPr>
            <p:ph type="body" idx="1"/>
          </p:nvPr>
        </p:nvSpPr>
        <p:spPr>
          <a:prstGeom prst="rect">
            <a:avLst/>
          </a:prstGeom>
        </p:spPr>
        <p:txBody>
          <a:bodyPr/>
          <a:lstStyle/>
          <a:p>
            <a:r>
              <a:t>Clinical implications:</a:t>
            </a:r>
          </a:p>
          <a:p>
            <a:pPr lvl="1"/>
            <a:r>
              <a:t>Best considered on a case‑by‑case basis</a:t>
            </a:r>
          </a:p>
          <a:p>
            <a:pPr lvl="1"/>
            <a:r>
              <a:t>After an </a:t>
            </a:r>
            <a:r>
              <a:rPr b="1"/>
              <a:t>inadvertent dural puncture</a:t>
            </a:r>
            <a:r>
              <a:t> during attempted epidural placement.  </a:t>
            </a:r>
          </a:p>
          <a:p>
            <a:pPr lvl="1"/>
            <a:r>
              <a:t>For patients with difficult anatomy (e.g., </a:t>
            </a:r>
            <a:r>
              <a:rPr b="1"/>
              <a:t>morbid obesity</a:t>
            </a:r>
            <a:r>
              <a:t>) or concerns about epidural medication spread (e.g., </a:t>
            </a:r>
            <a:r>
              <a:rPr b="1"/>
              <a:t>prior spinal surgery</a:t>
            </a:r>
            <a:r>
              <a:t>).  </a:t>
            </a:r>
          </a:p>
          <a:p>
            <a:pPr lvl="1"/>
            <a:r>
              <a:t>When </a:t>
            </a:r>
            <a:r>
              <a:rPr b="1"/>
              <a:t>repeated epidural attempts fail</a:t>
            </a:r>
            <a:r>
              <a:t>, or analgesia is inadequate.</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33" name="Continuous Spinal Analgesia (CSA)"/>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Continuous Spinal Analgesia (CSA)</a:t>
            </a:r>
          </a:p>
        </p:txBody>
      </p:sp>
      <p:sp>
        <p:nvSpPr>
          <p:cNvPr id="334" name="Dosing:…"/>
          <p:cNvSpPr txBox="1">
            <a:spLocks noGrp="1"/>
          </p:cNvSpPr>
          <p:nvPr>
            <p:ph type="body" idx="1"/>
          </p:nvPr>
        </p:nvSpPr>
        <p:spPr>
          <a:prstGeom prst="rect">
            <a:avLst/>
          </a:prstGeom>
        </p:spPr>
        <p:txBody>
          <a:bodyPr/>
          <a:lstStyle/>
          <a:p>
            <a:r>
              <a:t>Dosing:</a:t>
            </a:r>
          </a:p>
          <a:p>
            <a:pPr lvl="1"/>
            <a:r>
              <a:t>Starting bolus: Bupivacaine 2–3 mg + fentanyl 10 μg</a:t>
            </a:r>
          </a:p>
          <a:p>
            <a:pPr lvl="1"/>
            <a:r>
              <a:t>Infusion: Bupivacaine 0.0625% + fentanyl 2 μg/ml at 2–3 ml/h</a:t>
            </a:r>
          </a:p>
          <a:p>
            <a:pPr lvl="1"/>
            <a:r>
              <a:t>Supplemental bolus: Bupivacaine 1–3 mg + fentanyl 10–20 μg</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6" name="Table 1"/>
          <p:cNvGraphicFramePr/>
          <p:nvPr/>
        </p:nvGraphicFramePr>
        <p:xfrm>
          <a:off x="1384300" y="1428750"/>
          <a:ext cx="21615400" cy="10864850"/>
        </p:xfrm>
        <a:graphic>
          <a:graphicData uri="http://schemas.openxmlformats.org/drawingml/2006/table">
            <a:tbl>
              <a:tblPr firstRow="1" firstCol="1" bandRow="1">
                <a:tableStyleId>{4C3C2611-4C71-4FC5-86AE-919BDF0F9419}</a:tableStyleId>
              </a:tblPr>
              <a:tblGrid>
                <a:gridCol w="1663700">
                  <a:extLst>
                    <a:ext uri="{9D8B030D-6E8A-4147-A177-3AD203B41FA5}">
                      <a16:colId xmlns:a16="http://schemas.microsoft.com/office/drawing/2014/main" val="20000"/>
                    </a:ext>
                  </a:extLst>
                </a:gridCol>
                <a:gridCol w="4559300">
                  <a:extLst>
                    <a:ext uri="{9D8B030D-6E8A-4147-A177-3AD203B41FA5}">
                      <a16:colId xmlns:a16="http://schemas.microsoft.com/office/drawing/2014/main" val="20001"/>
                    </a:ext>
                  </a:extLst>
                </a:gridCol>
                <a:gridCol w="4216400">
                  <a:extLst>
                    <a:ext uri="{9D8B030D-6E8A-4147-A177-3AD203B41FA5}">
                      <a16:colId xmlns:a16="http://schemas.microsoft.com/office/drawing/2014/main" val="20002"/>
                    </a:ext>
                  </a:extLst>
                </a:gridCol>
                <a:gridCol w="3365500">
                  <a:extLst>
                    <a:ext uri="{9D8B030D-6E8A-4147-A177-3AD203B41FA5}">
                      <a16:colId xmlns:a16="http://schemas.microsoft.com/office/drawing/2014/main" val="20003"/>
                    </a:ext>
                  </a:extLst>
                </a:gridCol>
                <a:gridCol w="4089400">
                  <a:extLst>
                    <a:ext uri="{9D8B030D-6E8A-4147-A177-3AD203B41FA5}">
                      <a16:colId xmlns:a16="http://schemas.microsoft.com/office/drawing/2014/main" val="20004"/>
                    </a:ext>
                  </a:extLst>
                </a:gridCol>
                <a:gridCol w="3721100">
                  <a:extLst>
                    <a:ext uri="{9D8B030D-6E8A-4147-A177-3AD203B41FA5}">
                      <a16:colId xmlns:a16="http://schemas.microsoft.com/office/drawing/2014/main" val="20005"/>
                    </a:ext>
                  </a:extLst>
                </a:gridCol>
              </a:tblGrid>
              <a:tr h="476250">
                <a:tc>
                  <a:txBody>
                    <a:bodyPr/>
                    <a:lstStyle/>
                    <a:p>
                      <a:pPr algn="ctr" defTabSz="647700">
                        <a:defRPr sz="1800">
                          <a:solidFill>
                            <a:srgbClr val="000000"/>
                          </a:solidFill>
                        </a:defRPr>
                      </a:pPr>
                      <a:r>
                        <a:rPr sz="2500">
                          <a:solidFill>
                            <a:srgbClr val="FFFFFF"/>
                          </a:solidFill>
                        </a:rPr>
                        <a:t>Advantages</a:t>
                      </a:r>
                    </a:p>
                  </a:txBody>
                  <a:tcPr marL="50800" marR="50800" marT="50800" marB="50800" anchor="ctr" horzOverflow="overflow"/>
                </a:tc>
                <a:tc>
                  <a:txBody>
                    <a:bodyPr/>
                    <a:lstStyle/>
                    <a:p>
                      <a:pPr algn="ctr" defTabSz="647700">
                        <a:defRPr sz="1800">
                          <a:solidFill>
                            <a:srgbClr val="000000"/>
                          </a:solidFill>
                        </a:defRPr>
                      </a:pPr>
                      <a:r>
                        <a:rPr sz="2500">
                          <a:solidFill>
                            <a:srgbClr val="FFFFFF"/>
                          </a:solidFill>
                        </a:rPr>
                        <a:t>Disadvantages</a:t>
                      </a:r>
                    </a:p>
                  </a:txBody>
                  <a:tcPr marL="50800" marR="50800" marT="50800" marB="50800" anchor="ctr" horzOverflow="overflow"/>
                </a:tc>
                <a:tc>
                  <a:txBody>
                    <a:bodyPr/>
                    <a:lstStyle/>
                    <a:p>
                      <a:pPr algn="ctr" defTabSz="647700">
                        <a:defRPr sz="1800">
                          <a:solidFill>
                            <a:srgbClr val="000000"/>
                          </a:solidFill>
                        </a:defRPr>
                      </a:pPr>
                      <a:r>
                        <a:rPr sz="2500">
                          <a:solidFill>
                            <a:srgbClr val="FFFFFF"/>
                          </a:solidFill>
                        </a:rPr>
                        <a:t>Obstetric side effects</a:t>
                      </a:r>
                    </a:p>
                  </a:txBody>
                  <a:tcPr marL="50800" marR="50800" marT="50800" marB="50800" anchor="ctr" horzOverflow="overflow"/>
                </a:tc>
                <a:tc>
                  <a:txBody>
                    <a:bodyPr/>
                    <a:lstStyle/>
                    <a:p>
                      <a:pPr algn="ctr" defTabSz="647700">
                        <a:defRPr sz="1800">
                          <a:solidFill>
                            <a:srgbClr val="000000"/>
                          </a:solidFill>
                        </a:defRPr>
                      </a:pPr>
                      <a:r>
                        <a:rPr sz="2500">
                          <a:solidFill>
                            <a:srgbClr val="FFFFFF"/>
                          </a:solidFill>
                        </a:rPr>
                        <a:t>Maternal side effects</a:t>
                      </a:r>
                    </a:p>
                  </a:txBody>
                  <a:tcPr marL="50800" marR="50800" marT="50800" marB="50800" anchor="ctr" horzOverflow="overflow"/>
                </a:tc>
                <a:tc>
                  <a:txBody>
                    <a:bodyPr/>
                    <a:lstStyle/>
                    <a:p>
                      <a:pPr algn="ctr" defTabSz="647700">
                        <a:defRPr sz="1800">
                          <a:solidFill>
                            <a:srgbClr val="000000"/>
                          </a:solidFill>
                        </a:defRPr>
                      </a:pPr>
                      <a:r>
                        <a:rPr sz="2500">
                          <a:solidFill>
                            <a:srgbClr val="FFFFFF"/>
                          </a:solidFill>
                        </a:rPr>
                        <a:t>Fetal side effects</a:t>
                      </a:r>
                    </a:p>
                  </a:txBody>
                  <a:tcPr marL="50800" marR="50800" marT="50800" marB="50800" anchor="ctr" horzOverflow="overflow"/>
                </a:tc>
                <a:tc>
                  <a:txBody>
                    <a:bodyPr/>
                    <a:lstStyle/>
                    <a:p>
                      <a:pPr algn="ctr" defTabSz="647700"/>
                      <a:endParaRPr/>
                    </a:p>
                  </a:txBody>
                  <a:tcPr marL="50800" marR="50800" marT="50800" marB="50800" anchor="ctr" horzOverflow="overflow"/>
                </a:tc>
                <a:extLst>
                  <a:ext uri="{0D108BD9-81ED-4DB2-BD59-A6C34878D82A}">
                    <a16:rowId xmlns:a16="http://schemas.microsoft.com/office/drawing/2014/main" val="10000"/>
                  </a:ext>
                </a:extLst>
              </a:tr>
              <a:tr h="3136900">
                <a:tc>
                  <a:txBody>
                    <a:bodyPr/>
                    <a:lstStyle/>
                    <a:p>
                      <a:pPr algn="ctr">
                        <a:defRPr sz="1800">
                          <a:solidFill>
                            <a:srgbClr val="000000"/>
                          </a:solidFill>
                        </a:defRPr>
                      </a:pPr>
                      <a:r>
                        <a:rPr sz="2500">
                          <a:solidFill>
                            <a:srgbClr val="5C5C5C"/>
                          </a:solidFill>
                        </a:rPr>
                        <a:t>EA</a:t>
                      </a:r>
                    </a:p>
                  </a:txBody>
                  <a:tcPr marL="50800" marR="50800" marT="50800" marB="50800" anchor="ctr" horzOverflow="overflow"/>
                </a:tc>
                <a:tc>
                  <a:txBody>
                    <a:bodyPr/>
                    <a:lstStyle/>
                    <a:p>
                      <a:pPr algn="ctr">
                        <a:defRPr sz="1800">
                          <a:solidFill>
                            <a:srgbClr val="000000"/>
                          </a:solidFill>
                        </a:defRPr>
                      </a:pPr>
                      <a:r>
                        <a:rPr sz="2500">
                          <a:solidFill>
                            <a:srgbClr val="5C5C5C"/>
                          </a:solidFill>
                          <a:sym typeface="Iowan Old Style Roman"/>
                        </a:rPr>
                        <a:t>Pain relief, less anxiety, reduction of catecholaminergic burst (tocolytic action and risk factor for postpartum depression), possible conversion to epidural anesthesia in emergency.</a:t>
                      </a:r>
                    </a:p>
                  </a:txBody>
                  <a:tcPr marL="50800" marR="50800" marT="50800" marB="50800" anchor="ctr" horzOverflow="overflow"/>
                </a:tc>
                <a:tc>
                  <a:txBody>
                    <a:bodyPr/>
                    <a:lstStyle/>
                    <a:p>
                      <a:pPr algn="ctr">
                        <a:defRPr sz="1800">
                          <a:solidFill>
                            <a:srgbClr val="000000"/>
                          </a:solidFill>
                        </a:defRPr>
                      </a:pPr>
                      <a:r>
                        <a:rPr sz="2500">
                          <a:solidFill>
                            <a:srgbClr val="5C5C5C"/>
                          </a:solidFill>
                          <a:sym typeface="Iowan Old Style Roman"/>
                        </a:rPr>
                        <a:t>Slower analgesia onset, high anesthetic consumption, high hospital costs, higher incidence of motor block, higher catheter failure and replacement rates, asymmetric block.</a:t>
                      </a:r>
                    </a:p>
                  </a:txBody>
                  <a:tcPr marL="50800" marR="50800" marT="50800" marB="50800" anchor="ctr" horzOverflow="overflow"/>
                </a:tc>
                <a:tc>
                  <a:txBody>
                    <a:bodyPr/>
                    <a:lstStyle/>
                    <a:p>
                      <a:pPr algn="ctr">
                        <a:defRPr sz="1800">
                          <a:solidFill>
                            <a:srgbClr val="000000"/>
                          </a:solidFill>
                        </a:defRPr>
                      </a:pPr>
                      <a:r>
                        <a:rPr sz="2500">
                          <a:solidFill>
                            <a:srgbClr val="5C5C5C"/>
                          </a:solidFill>
                          <a:sym typeface="Iowan Old Style Roman"/>
                        </a:rPr>
                        <a:t>Second labor stage prolongation.</a:t>
                      </a:r>
                    </a:p>
                  </a:txBody>
                  <a:tcPr marL="50800" marR="50800" marT="50800" marB="50800" anchor="ctr" horzOverflow="overflow"/>
                </a:tc>
                <a:tc>
                  <a:txBody>
                    <a:bodyPr/>
                    <a:lstStyle/>
                    <a:p>
                      <a:pPr algn="ctr">
                        <a:defRPr sz="1800">
                          <a:solidFill>
                            <a:srgbClr val="000000"/>
                          </a:solidFill>
                        </a:defRPr>
                      </a:pPr>
                      <a:r>
                        <a:rPr sz="2500">
                          <a:solidFill>
                            <a:srgbClr val="5C5C5C"/>
                          </a:solidFill>
                          <a:sym typeface="Iowan Old Style Roman"/>
                        </a:rPr>
                        <a:t>Self-limiting hypotension.</a:t>
                      </a:r>
                    </a:p>
                  </a:txBody>
                  <a:tcPr marL="50800" marR="50800" marT="50800" marB="50800" anchor="ctr" horzOverflow="overflow"/>
                </a:tc>
                <a:tc>
                  <a:txBody>
                    <a:bodyPr/>
                    <a:lstStyle/>
                    <a:p>
                      <a:pPr algn="ctr">
                        <a:defRPr sz="1800">
                          <a:solidFill>
                            <a:srgbClr val="000000"/>
                          </a:solidFill>
                        </a:defRPr>
                      </a:pPr>
                      <a:r>
                        <a:rPr sz="2500">
                          <a:solidFill>
                            <a:srgbClr val="5C5C5C"/>
                          </a:solidFill>
                          <a:sym typeface="Iowan Old Style Roman"/>
                        </a:rPr>
                        <a:t>Self-limiting bradycardia.</a:t>
                      </a:r>
                    </a:p>
                  </a:txBody>
                  <a:tcPr marL="50800" marR="50800" marT="50800" marB="50800" anchor="ctr" horzOverflow="overflow"/>
                </a:tc>
                <a:extLst>
                  <a:ext uri="{0D108BD9-81ED-4DB2-BD59-A6C34878D82A}">
                    <a16:rowId xmlns:a16="http://schemas.microsoft.com/office/drawing/2014/main" val="10001"/>
                  </a:ext>
                </a:extLst>
              </a:tr>
              <a:tr h="2705100">
                <a:tc>
                  <a:txBody>
                    <a:bodyPr/>
                    <a:lstStyle/>
                    <a:p>
                      <a:pPr algn="ctr">
                        <a:defRPr sz="1800">
                          <a:solidFill>
                            <a:srgbClr val="000000"/>
                          </a:solidFill>
                        </a:defRPr>
                      </a:pPr>
                      <a:r>
                        <a:rPr sz="2500">
                          <a:solidFill>
                            <a:srgbClr val="5C5C5C"/>
                          </a:solidFill>
                        </a:rPr>
                        <a:t>CSE</a:t>
                      </a:r>
                    </a:p>
                  </a:txBody>
                  <a:tcPr marL="50800" marR="50800" marT="50800" marB="50800" anchor="ctr" horzOverflow="overflow"/>
                </a:tc>
                <a:tc>
                  <a:txBody>
                    <a:bodyPr/>
                    <a:lstStyle/>
                    <a:p>
                      <a:pPr algn="ctr">
                        <a:defRPr sz="1800">
                          <a:solidFill>
                            <a:srgbClr val="000000"/>
                          </a:solidFill>
                        </a:defRPr>
                      </a:pPr>
                      <a:r>
                        <a:rPr sz="2500">
                          <a:solidFill>
                            <a:srgbClr val="5C5C5C"/>
                          </a:solidFill>
                          <a:sym typeface="Iowan Old Style Roman"/>
                        </a:rPr>
                        <a:t>Faster analgesia onset, greater maternal satisfaction rate, lower catheter failure and replacement rates, possible conversion to epidural anesthesia in emergency.</a:t>
                      </a:r>
                    </a:p>
                  </a:txBody>
                  <a:tcPr marL="50800" marR="50800" marT="50800" marB="50800" anchor="ctr" horzOverflow="overflow"/>
                </a:tc>
                <a:tc>
                  <a:txBody>
                    <a:bodyPr/>
                    <a:lstStyle/>
                    <a:p>
                      <a:pPr algn="ctr">
                        <a:defRPr sz="1800">
                          <a:solidFill>
                            <a:srgbClr val="000000"/>
                          </a:solidFill>
                        </a:defRPr>
                      </a:pPr>
                      <a:r>
                        <a:rPr sz="2500">
                          <a:solidFill>
                            <a:srgbClr val="5C5C5C"/>
                          </a:solidFill>
                          <a:sym typeface="Iowan Old Style Roman"/>
                        </a:rPr>
                        <a:t>At higher anesthetic concentrations: higher motor block rate.
Itching (with intrathecal opioids)</a:t>
                      </a:r>
                    </a:p>
                  </a:txBody>
                  <a:tcPr marL="50800" marR="50800" marT="50800" marB="50800" anchor="ctr" horzOverflow="overflow"/>
                </a:tc>
                <a:tc>
                  <a:txBody>
                    <a:bodyPr/>
                    <a:lstStyle/>
                    <a:p>
                      <a:pPr algn="ctr">
                        <a:defRPr sz="1800">
                          <a:solidFill>
                            <a:srgbClr val="000000"/>
                          </a:solidFill>
                        </a:defRPr>
                      </a:pPr>
                      <a:r>
                        <a:rPr sz="2500">
                          <a:solidFill>
                            <a:srgbClr val="5C5C5C"/>
                          </a:solidFill>
                          <a:sym typeface="Iowan Old Style Roman"/>
                        </a:rPr>
                        <a:t>Second labor stage prolongation.</a:t>
                      </a:r>
                    </a:p>
                  </a:txBody>
                  <a:tcPr marL="50800" marR="50800" marT="50800" marB="50800" anchor="ctr" horzOverflow="overflow"/>
                </a:tc>
                <a:tc>
                  <a:txBody>
                    <a:bodyPr/>
                    <a:lstStyle/>
                    <a:p>
                      <a:pPr algn="ctr">
                        <a:defRPr sz="1800">
                          <a:solidFill>
                            <a:srgbClr val="000000"/>
                          </a:solidFill>
                        </a:defRPr>
                      </a:pPr>
                      <a:r>
                        <a:rPr sz="2500">
                          <a:solidFill>
                            <a:srgbClr val="5C5C5C"/>
                          </a:solidFill>
                          <a:sym typeface="Iowan Old Style Roman"/>
                        </a:rPr>
                        <a:t>At higher anesthetic concentrations:
increased maternal hypotension, headache, nausea and vomiting.</a:t>
                      </a:r>
                    </a:p>
                  </a:txBody>
                  <a:tcPr marL="50800" marR="50800" marT="50800" marB="50800" anchor="ctr" horzOverflow="overflow"/>
                </a:tc>
                <a:tc>
                  <a:txBody>
                    <a:bodyPr/>
                    <a:lstStyle/>
                    <a:p>
                      <a:pPr algn="ctr">
                        <a:defRPr sz="1800">
                          <a:solidFill>
                            <a:srgbClr val="000000"/>
                          </a:solidFill>
                        </a:defRPr>
                      </a:pPr>
                      <a:r>
                        <a:rPr sz="2500">
                          <a:solidFill>
                            <a:srgbClr val="5C5C5C"/>
                          </a:solidFill>
                          <a:sym typeface="Iowan Old Style Roman"/>
                        </a:rPr>
                        <a:t>At higher anesthetic concentrations: transient fetal bradycardia.</a:t>
                      </a:r>
                    </a:p>
                  </a:txBody>
                  <a:tcPr marL="50800" marR="50800" marT="50800" marB="50800" anchor="ctr" horzOverflow="overflow"/>
                </a:tc>
                <a:extLst>
                  <a:ext uri="{0D108BD9-81ED-4DB2-BD59-A6C34878D82A}">
                    <a16:rowId xmlns:a16="http://schemas.microsoft.com/office/drawing/2014/main" val="10002"/>
                  </a:ext>
                </a:extLst>
              </a:tr>
              <a:tr h="2273300">
                <a:tc>
                  <a:txBody>
                    <a:bodyPr/>
                    <a:lstStyle/>
                    <a:p>
                      <a:pPr algn="ctr">
                        <a:defRPr sz="1800">
                          <a:solidFill>
                            <a:srgbClr val="000000"/>
                          </a:solidFill>
                        </a:defRPr>
                      </a:pPr>
                      <a:r>
                        <a:rPr sz="2500">
                          <a:solidFill>
                            <a:srgbClr val="5C5C5C"/>
                          </a:solidFill>
                        </a:rPr>
                        <a:t>DPE</a:t>
                      </a:r>
                    </a:p>
                  </a:txBody>
                  <a:tcPr marL="50800" marR="50800" marT="50800" marB="50800" anchor="ctr" horzOverflow="overflow"/>
                </a:tc>
                <a:tc>
                  <a:txBody>
                    <a:bodyPr/>
                    <a:lstStyle/>
                    <a:p>
                      <a:pPr algn="ctr">
                        <a:defRPr sz="1800">
                          <a:solidFill>
                            <a:srgbClr val="000000"/>
                          </a:solidFill>
                        </a:defRPr>
                      </a:pPr>
                      <a:r>
                        <a:rPr sz="2500">
                          <a:solidFill>
                            <a:srgbClr val="5C5C5C"/>
                          </a:solidFill>
                          <a:sym typeface="Iowan Old Style Roman"/>
                        </a:rPr>
                        <a:t>Faster analgesia onset, maternal satisfaction, lower catheter failure, possible conversion to epidural anesthesia in emergency.</a:t>
                      </a:r>
                    </a:p>
                  </a:txBody>
                  <a:tcPr marL="50800" marR="50800" marT="50800" marB="50800" anchor="ctr" horzOverflow="overflow"/>
                </a:tc>
                <a:tc>
                  <a:txBody>
                    <a:bodyPr/>
                    <a:lstStyle/>
                    <a:p>
                      <a:pPr algn="ctr">
                        <a:defRPr sz="1800">
                          <a:solidFill>
                            <a:srgbClr val="000000"/>
                          </a:solidFill>
                        </a:defRPr>
                      </a:pPr>
                      <a:r>
                        <a:rPr sz="2500">
                          <a:solidFill>
                            <a:srgbClr val="5C5C5C"/>
                          </a:solidFill>
                          <a:sym typeface="Iowan Old Style Roman"/>
                        </a:rPr>
                        <a:t>PDPH risk.</a:t>
                      </a:r>
                    </a:p>
                  </a:txBody>
                  <a:tcPr marL="50800" marR="50800" marT="50800" marB="50800" anchor="ctr" horzOverflow="overflow"/>
                </a:tc>
                <a:tc>
                  <a:txBody>
                    <a:bodyPr/>
                    <a:lstStyle/>
                    <a:p>
                      <a:pPr algn="ctr">
                        <a:defRPr sz="1800">
                          <a:solidFill>
                            <a:srgbClr val="000000"/>
                          </a:solidFill>
                        </a:defRPr>
                      </a:pPr>
                      <a:r>
                        <a:rPr sz="2500">
                          <a:solidFill>
                            <a:srgbClr val="5C5C5C"/>
                          </a:solidFill>
                          <a:sym typeface="Iowan Old Style Roman"/>
                        </a:rPr>
                        <a:t>Second stage prolongation.</a:t>
                      </a:r>
                    </a:p>
                  </a:txBody>
                  <a:tcPr marL="50800" marR="50800" marT="50800" marB="50800" anchor="ctr" horzOverflow="overflow"/>
                </a:tc>
                <a:tc>
                  <a:txBody>
                    <a:bodyPr/>
                    <a:lstStyle/>
                    <a:p>
                      <a:pPr algn="ctr">
                        <a:defRPr sz="1800">
                          <a:solidFill>
                            <a:srgbClr val="000000"/>
                          </a:solidFill>
                        </a:defRPr>
                      </a:pPr>
                      <a:r>
                        <a:rPr sz="2500">
                          <a:solidFill>
                            <a:srgbClr val="5C5C5C"/>
                          </a:solidFill>
                          <a:sym typeface="Iowan Old Style Roman"/>
                        </a:rPr>
                        <a:t>Less cardiovascular side effects incidence.</a:t>
                      </a:r>
                    </a:p>
                  </a:txBody>
                  <a:tcPr marL="50800" marR="50800" marT="50800" marB="50800" anchor="ctr" horzOverflow="overflow"/>
                </a:tc>
                <a:tc>
                  <a:txBody>
                    <a:bodyPr/>
                    <a:lstStyle/>
                    <a:p>
                      <a:pPr algn="ctr">
                        <a:defRPr sz="1800">
                          <a:solidFill>
                            <a:srgbClr val="000000"/>
                          </a:solidFill>
                        </a:defRPr>
                      </a:pPr>
                      <a:r>
                        <a:rPr sz="2500">
                          <a:solidFill>
                            <a:srgbClr val="5C5C5C"/>
                          </a:solidFill>
                          <a:sym typeface="Iowan Old Style Roman"/>
                        </a:rPr>
                        <a:t>Less cardiovascular side effects incidence.</a:t>
                      </a:r>
                    </a:p>
                  </a:txBody>
                  <a:tcPr marL="50800" marR="50800" marT="50800" marB="50800" anchor="ctr" horzOverflow="overflow"/>
                </a:tc>
                <a:extLst>
                  <a:ext uri="{0D108BD9-81ED-4DB2-BD59-A6C34878D82A}">
                    <a16:rowId xmlns:a16="http://schemas.microsoft.com/office/drawing/2014/main" val="10003"/>
                  </a:ext>
                </a:extLst>
              </a:tr>
              <a:tr h="2266950">
                <a:tc>
                  <a:txBody>
                    <a:bodyPr/>
                    <a:lstStyle/>
                    <a:p>
                      <a:pPr algn="ctr">
                        <a:defRPr sz="1800">
                          <a:solidFill>
                            <a:srgbClr val="000000"/>
                          </a:solidFill>
                        </a:defRPr>
                      </a:pPr>
                      <a:r>
                        <a:rPr sz="2500">
                          <a:solidFill>
                            <a:srgbClr val="5C5C5C"/>
                          </a:solidFill>
                        </a:rPr>
                        <a:t>CSA</a:t>
                      </a:r>
                    </a:p>
                  </a:txBody>
                  <a:tcPr marL="50800" marR="50800" marT="50800" marB="50800" anchor="ctr" horzOverflow="overflow">
                    <a:lnB w="12700">
                      <a:miter lim="400000"/>
                    </a:lnB>
                  </a:tcPr>
                </a:tc>
                <a:tc>
                  <a:txBody>
                    <a:bodyPr/>
                    <a:lstStyle/>
                    <a:p>
                      <a:pPr algn="ctr">
                        <a:defRPr sz="1800">
                          <a:solidFill>
                            <a:srgbClr val="000000"/>
                          </a:solidFill>
                        </a:defRPr>
                      </a:pPr>
                      <a:r>
                        <a:rPr sz="2500">
                          <a:solidFill>
                            <a:srgbClr val="5C5C5C"/>
                          </a:solidFill>
                          <a:sym typeface="Iowan Old Style Roman"/>
                        </a:rPr>
                        <a:t>Rapid onset, symmetrical sensory blockade, low anesthetic dosages and possible conversion to spinal anesthesia in emergency.</a:t>
                      </a:r>
                    </a:p>
                  </a:txBody>
                  <a:tcPr marL="50800" marR="50800" marT="50800" marB="50800" anchor="ctr" horzOverflow="overflow">
                    <a:lnB w="12700">
                      <a:miter lim="400000"/>
                    </a:lnB>
                  </a:tcPr>
                </a:tc>
                <a:tc>
                  <a:txBody>
                    <a:bodyPr/>
                    <a:lstStyle/>
                    <a:p>
                      <a:pPr algn="ctr">
                        <a:defRPr sz="1800">
                          <a:solidFill>
                            <a:srgbClr val="000000"/>
                          </a:solidFill>
                        </a:defRPr>
                      </a:pPr>
                      <a:r>
                        <a:rPr sz="2500">
                          <a:solidFill>
                            <a:srgbClr val="5C5C5C"/>
                          </a:solidFill>
                          <a:sym typeface="Iowan Old Style Roman"/>
                        </a:rPr>
                        <a:t>PDPH, cauda equina and transient neurological syndrome risk.</a:t>
                      </a:r>
                    </a:p>
                  </a:txBody>
                  <a:tcPr marL="50800" marR="50800" marT="50800" marB="50800" anchor="ctr" horzOverflow="overflow">
                    <a:lnB w="12700">
                      <a:miter lim="400000"/>
                    </a:lnB>
                  </a:tcPr>
                </a:tc>
                <a:tc>
                  <a:txBody>
                    <a:bodyPr/>
                    <a:lstStyle/>
                    <a:p>
                      <a:pPr algn="ctr">
                        <a:defRPr sz="1800">
                          <a:solidFill>
                            <a:srgbClr val="000000"/>
                          </a:solidFill>
                        </a:defRPr>
                      </a:pPr>
                      <a:r>
                        <a:rPr sz="2500">
                          <a:solidFill>
                            <a:srgbClr val="5C5C5C"/>
                          </a:solidFill>
                          <a:sym typeface="Iowan Old Style Roman"/>
                        </a:rPr>
                        <a:t>Lower prolongation of second stage.</a:t>
                      </a:r>
                    </a:p>
                  </a:txBody>
                  <a:tcPr marL="50800" marR="50800" marT="50800" marB="50800" anchor="ctr" horzOverflow="overflow">
                    <a:lnB w="12700">
                      <a:miter lim="400000"/>
                    </a:lnB>
                  </a:tcPr>
                </a:tc>
                <a:tc>
                  <a:txBody>
                    <a:bodyPr/>
                    <a:lstStyle/>
                    <a:p>
                      <a:pPr algn="ctr">
                        <a:defRPr sz="1800">
                          <a:solidFill>
                            <a:srgbClr val="000000"/>
                          </a:solidFill>
                        </a:defRPr>
                      </a:pPr>
                      <a:r>
                        <a:rPr sz="2500">
                          <a:solidFill>
                            <a:srgbClr val="5C5C5C"/>
                          </a:solidFill>
                          <a:sym typeface="Iowan Old Style Roman"/>
                        </a:rPr>
                        <a:t>Higher maternal satisfaction in the first 24 h postpartum, hemodynamic stabilization in hypertensive patients.</a:t>
                      </a:r>
                    </a:p>
                  </a:txBody>
                  <a:tcPr marL="50800" marR="50800" marT="50800" marB="50800" anchor="ctr" horzOverflow="overflow">
                    <a:lnB w="12700">
                      <a:miter lim="400000"/>
                    </a:lnB>
                  </a:tcPr>
                </a:tc>
                <a:tc>
                  <a:txBody>
                    <a:bodyPr/>
                    <a:lstStyle/>
                    <a:p>
                      <a:pPr algn="ctr">
                        <a:defRPr>
                          <a:sym typeface="Iowan Old Style Roman"/>
                        </a:defRPr>
                      </a:pPr>
                      <a:endParaRPr/>
                    </a:p>
                  </a:txBody>
                  <a:tcPr marL="50800" marR="50800" marT="50800" marB="50800" anchor="ctr" horzOverflow="overflow">
                    <a:lnB w="12700">
                      <a:miter lim="400000"/>
                    </a:lnB>
                  </a:tcPr>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Abstract background with layers of red and white rectangles" descr="Abstract background with layers of red and white rectangles"/>
          <p:cNvPicPr>
            <a:picLocks noGrp="1" noChangeAspect="1"/>
          </p:cNvPicPr>
          <p:nvPr>
            <p:ph type="pic" idx="21"/>
          </p:nvPr>
        </p:nvPicPr>
        <p:blipFill>
          <a:blip r:embed="rId2"/>
          <a:srcRect l="155" t="16535" r="155" b="31852"/>
          <a:stretch>
            <a:fillRect/>
          </a:stretch>
        </p:blipFill>
        <p:spPr>
          <a:xfrm>
            <a:off x="0" y="0"/>
            <a:ext cx="24384000" cy="13716000"/>
          </a:xfrm>
          <a:prstGeom prst="rect">
            <a:avLst/>
          </a:prstGeom>
        </p:spPr>
      </p:pic>
      <p:sp>
        <p:nvSpPr>
          <p:cNvPr id="339" name="Rectangle"/>
          <p:cNvSpPr>
            <a:spLocks noGrp="1"/>
          </p:cNvSpPr>
          <p:nvPr>
            <p:ph type="body" idx="22"/>
          </p:nvPr>
        </p:nvSpPr>
        <p:spPr>
          <a:prstGeom prst="rect">
            <a:avLst/>
          </a:prstGeom>
        </p:spPr>
        <p:txBody>
          <a:bodyPr/>
          <a:lstStyle/>
          <a:p>
            <a:pPr marL="0" indent="0" algn="ctr">
              <a:spcBef>
                <a:spcPts val="0"/>
              </a:spcBef>
              <a:buSzTx/>
              <a:buFontTx/>
              <a:buNone/>
              <a:defRPr sz="3500">
                <a:latin typeface="DIN Alternate Bold"/>
                <a:ea typeface="DIN Alternate Bold"/>
                <a:cs typeface="DIN Alternate Bold"/>
                <a:sym typeface="DIN Alternate Bold"/>
              </a:defRPr>
            </a:pPr>
            <a:endParaRPr/>
          </a:p>
        </p:txBody>
      </p:sp>
      <p:sp>
        <p:nvSpPr>
          <p:cNvPr id="340" name="Line"/>
          <p:cNvSpPr/>
          <p:nvPr/>
        </p:nvSpPr>
        <p:spPr>
          <a:xfrm>
            <a:off x="1016000" y="107188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41" name="Timing of labor analgesia"/>
          <p:cNvSpPr txBox="1">
            <a:spLocks noGrp="1"/>
          </p:cNvSpPr>
          <p:nvPr>
            <p:ph type="title"/>
          </p:nvPr>
        </p:nvSpPr>
        <p:spPr>
          <a:prstGeom prst="rect">
            <a:avLst/>
          </a:prstGeom>
        </p:spPr>
        <p:txBody>
          <a:bodyPr/>
          <a:lstStyle/>
          <a:p>
            <a:r>
              <a:t>Timing of labor analgesia</a:t>
            </a:r>
          </a:p>
        </p:txBody>
      </p:sp>
      <p:sp>
        <p:nvSpPr>
          <p:cNvPr id="342" name="Double-click to edit"/>
          <p:cNvSpPr txBox="1">
            <a:spLocks noGrp="1"/>
          </p:cNvSpPr>
          <p:nvPr>
            <p:ph type="body" sz="quarter" idx="1"/>
          </p:nvPr>
        </p:nvSpPr>
        <p:spPr>
          <a:prstGeom prst="rect">
            <a:avLst/>
          </a:prstGeom>
        </p:spPr>
        <p:txBody>
          <a:bodyPr/>
          <a:lstStyle/>
          <a:p>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65" name="Background"/>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Background</a:t>
            </a:r>
          </a:p>
        </p:txBody>
      </p:sp>
      <p:sp>
        <p:nvSpPr>
          <p:cNvPr id="166" name="Goals:…"/>
          <p:cNvSpPr txBox="1">
            <a:spLocks noGrp="1"/>
          </p:cNvSpPr>
          <p:nvPr>
            <p:ph type="body" idx="1"/>
          </p:nvPr>
        </p:nvSpPr>
        <p:spPr>
          <a:prstGeom prst="rect">
            <a:avLst/>
          </a:prstGeom>
        </p:spPr>
        <p:txBody>
          <a:bodyPr/>
          <a:lstStyle/>
          <a:p>
            <a:r>
              <a:t>Goals:</a:t>
            </a:r>
          </a:p>
          <a:p>
            <a:pPr lvl="1"/>
            <a:r>
              <a:t>Reduce labor pain</a:t>
            </a:r>
          </a:p>
          <a:p>
            <a:pPr lvl="1"/>
            <a:r>
              <a:t>Improve maternal experience</a:t>
            </a:r>
          </a:p>
          <a:p>
            <a:pPr lvl="1"/>
            <a:r>
              <a:t>Optimize maternal–fetal outcomes</a:t>
            </a:r>
          </a:p>
        </p:txBody>
      </p:sp>
      <p:pic>
        <p:nvPicPr>
          <p:cNvPr id="167" name="pasted-movie.png" descr="pasted-movie.png"/>
          <p:cNvPicPr>
            <a:picLocks noChangeAspect="1"/>
          </p:cNvPicPr>
          <p:nvPr/>
        </p:nvPicPr>
        <p:blipFill>
          <a:blip r:embed="rId2"/>
          <a:stretch>
            <a:fillRect/>
          </a:stretch>
        </p:blipFill>
        <p:spPr>
          <a:xfrm>
            <a:off x="11826471" y="2979749"/>
            <a:ext cx="11337519" cy="9280502"/>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Two approaches…"/>
          <p:cNvSpPr txBox="1">
            <a:spLocks noGrp="1"/>
          </p:cNvSpPr>
          <p:nvPr>
            <p:ph type="body" idx="1"/>
          </p:nvPr>
        </p:nvSpPr>
        <p:spPr>
          <a:xfrm>
            <a:off x="1016000" y="1778000"/>
            <a:ext cx="22352000" cy="10160000"/>
          </a:xfrm>
          <a:prstGeom prst="rect">
            <a:avLst/>
          </a:prstGeom>
        </p:spPr>
        <p:txBody>
          <a:bodyPr/>
          <a:lstStyle/>
          <a:p>
            <a:pPr marL="596900" indent="-596900" defTabSz="775969">
              <a:spcBef>
                <a:spcPts val="2300"/>
              </a:spcBef>
              <a:defRPr sz="4230"/>
            </a:pPr>
            <a:r>
              <a:t>Two approaches</a:t>
            </a:r>
          </a:p>
          <a:p>
            <a:pPr marL="1193800" lvl="1" indent="-596900" defTabSz="775969">
              <a:spcBef>
                <a:spcPts val="2300"/>
              </a:spcBef>
              <a:defRPr sz="4230"/>
            </a:pPr>
            <a:r>
              <a:rPr b="1">
                <a:solidFill>
                  <a:schemeClr val="accent5"/>
                </a:solidFill>
              </a:rPr>
              <a:t>Early</a:t>
            </a:r>
            <a:r>
              <a:t> initiation: cervical dilation &lt; 4 cm</a:t>
            </a:r>
          </a:p>
          <a:p>
            <a:pPr marL="1193800" lvl="1" indent="-596900" defTabSz="775969">
              <a:spcBef>
                <a:spcPts val="2300"/>
              </a:spcBef>
              <a:defRPr sz="4230"/>
            </a:pPr>
            <a:r>
              <a:rPr b="1">
                <a:solidFill>
                  <a:schemeClr val="accent5"/>
                </a:solidFill>
              </a:rPr>
              <a:t>Late</a:t>
            </a:r>
            <a:r>
              <a:t> initiation: cervical dilation ≥ 4 cm</a:t>
            </a:r>
          </a:p>
          <a:p>
            <a:pPr marL="596900" indent="-596900" defTabSz="775969">
              <a:spcBef>
                <a:spcPts val="2300"/>
              </a:spcBef>
              <a:defRPr sz="4230"/>
            </a:pPr>
            <a:r>
              <a:t>Cochrane meta‑analysis, no difference in:</a:t>
            </a:r>
          </a:p>
          <a:p>
            <a:pPr marL="1193800" lvl="1" indent="-596900" defTabSz="775969">
              <a:spcBef>
                <a:spcPts val="2300"/>
              </a:spcBef>
              <a:defRPr sz="4230"/>
            </a:pPr>
            <a:r>
              <a:t>Cesarean section rate</a:t>
            </a:r>
          </a:p>
          <a:p>
            <a:pPr marL="1193800" lvl="1" indent="-596900" defTabSz="775969">
              <a:spcBef>
                <a:spcPts val="2300"/>
              </a:spcBef>
              <a:defRPr sz="4230"/>
            </a:pPr>
            <a:r>
              <a:t>Maternal or fetal outcomes</a:t>
            </a:r>
          </a:p>
          <a:p>
            <a:pPr marL="596900" indent="-596900" defTabSz="775969">
              <a:spcBef>
                <a:spcPts val="2300"/>
              </a:spcBef>
              <a:defRPr sz="4230"/>
            </a:pPr>
            <a:r>
              <a:t>Some studies suggest a 6 cm dilation is proposed as the optimal threshold.</a:t>
            </a:r>
          </a:p>
          <a:p>
            <a:pPr marL="596900" indent="-596900" defTabSz="775969">
              <a:spcBef>
                <a:spcPts val="2300"/>
              </a:spcBef>
              <a:defRPr sz="4230" b="1"/>
            </a:pPr>
            <a:r>
              <a:t>Guideline recommendation (ACOG):</a:t>
            </a:r>
          </a:p>
          <a:p>
            <a:pPr marL="1193800" lvl="1" indent="-596900" defTabSz="775969">
              <a:spcBef>
                <a:spcPts val="2300"/>
              </a:spcBef>
              <a:defRPr sz="4230"/>
            </a:pPr>
            <a:r>
              <a:rPr b="1">
                <a:solidFill>
                  <a:schemeClr val="accent5"/>
                </a:solidFill>
              </a:rPr>
              <a:t>Maternal request alone is a sufficient indication</a:t>
            </a:r>
          </a:p>
          <a:p>
            <a:pPr marL="1193800" lvl="1" indent="-596900" defTabSz="775969">
              <a:spcBef>
                <a:spcPts val="2300"/>
              </a:spcBef>
              <a:defRPr sz="4230"/>
            </a:pPr>
            <a:r>
              <a:t>No need to delay analgesia if no contraindication</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Abstract background with layers of red and white rectangles" descr="Abstract background with layers of red and white rectangles"/>
          <p:cNvPicPr>
            <a:picLocks noGrp="1" noChangeAspect="1"/>
          </p:cNvPicPr>
          <p:nvPr>
            <p:ph type="pic" idx="21"/>
          </p:nvPr>
        </p:nvPicPr>
        <p:blipFill>
          <a:blip r:embed="rId2"/>
          <a:srcRect l="155" t="16535" r="155" b="31852"/>
          <a:stretch>
            <a:fillRect/>
          </a:stretch>
        </p:blipFill>
        <p:spPr>
          <a:xfrm>
            <a:off x="0" y="0"/>
            <a:ext cx="24384000" cy="13716000"/>
          </a:xfrm>
          <a:prstGeom prst="rect">
            <a:avLst/>
          </a:prstGeom>
        </p:spPr>
      </p:pic>
      <p:sp>
        <p:nvSpPr>
          <p:cNvPr id="347" name="Rectangle"/>
          <p:cNvSpPr>
            <a:spLocks noGrp="1"/>
          </p:cNvSpPr>
          <p:nvPr>
            <p:ph type="body" idx="22"/>
          </p:nvPr>
        </p:nvSpPr>
        <p:spPr>
          <a:prstGeom prst="rect">
            <a:avLst/>
          </a:prstGeom>
        </p:spPr>
        <p:txBody>
          <a:bodyPr/>
          <a:lstStyle/>
          <a:p>
            <a:pPr marL="0" indent="0" algn="ctr">
              <a:spcBef>
                <a:spcPts val="0"/>
              </a:spcBef>
              <a:buSzTx/>
              <a:buFontTx/>
              <a:buNone/>
              <a:defRPr sz="3500">
                <a:latin typeface="DIN Alternate Bold"/>
                <a:ea typeface="DIN Alternate Bold"/>
                <a:cs typeface="DIN Alternate Bold"/>
                <a:sym typeface="DIN Alternate Bold"/>
              </a:defRPr>
            </a:pPr>
            <a:endParaRPr/>
          </a:p>
        </p:txBody>
      </p:sp>
      <p:sp>
        <p:nvSpPr>
          <p:cNvPr id="348" name="Line"/>
          <p:cNvSpPr/>
          <p:nvPr/>
        </p:nvSpPr>
        <p:spPr>
          <a:xfrm>
            <a:off x="1016000" y="10718800"/>
            <a:ext cx="22352002" cy="6"/>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49" name="Neuraxial block‐related complications"/>
          <p:cNvSpPr txBox="1">
            <a:spLocks noGrp="1"/>
          </p:cNvSpPr>
          <p:nvPr>
            <p:ph type="title"/>
          </p:nvPr>
        </p:nvSpPr>
        <p:spPr>
          <a:prstGeom prst="rect">
            <a:avLst/>
          </a:prstGeom>
        </p:spPr>
        <p:txBody>
          <a:bodyPr/>
          <a:lstStyle>
            <a:lvl1pPr defTabSz="602615">
              <a:defRPr sz="12483"/>
            </a:lvl1pPr>
          </a:lstStyle>
          <a:p>
            <a:r>
              <a:t>Neuraxial block‐related complications</a:t>
            </a:r>
          </a:p>
        </p:txBody>
      </p:sp>
      <p:sp>
        <p:nvSpPr>
          <p:cNvPr id="350" name="Double-click to edit"/>
          <p:cNvSpPr txBox="1">
            <a:spLocks noGrp="1"/>
          </p:cNvSpPr>
          <p:nvPr>
            <p:ph type="body" sz="quarter" idx="1"/>
          </p:nvPr>
        </p:nvSpPr>
        <p:spPr>
          <a:prstGeom prst="rect">
            <a:avLst/>
          </a:prstGeom>
        </p:spPr>
        <p:txBody>
          <a:bodyPr/>
          <a:lstStyle/>
          <a:p>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53" name="Maternal Effects"/>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Maternal Effects</a:t>
            </a:r>
          </a:p>
        </p:txBody>
      </p:sp>
      <p:sp>
        <p:nvSpPr>
          <p:cNvPr id="354" name="Epidural hematoma…"/>
          <p:cNvSpPr txBox="1">
            <a:spLocks noGrp="1"/>
          </p:cNvSpPr>
          <p:nvPr>
            <p:ph type="body" idx="1"/>
          </p:nvPr>
        </p:nvSpPr>
        <p:spPr>
          <a:prstGeom prst="rect">
            <a:avLst/>
          </a:prstGeom>
        </p:spPr>
        <p:txBody>
          <a:bodyPr/>
          <a:lstStyle/>
          <a:p>
            <a:r>
              <a:rPr b="1">
                <a:solidFill>
                  <a:schemeClr val="accent5"/>
                </a:solidFill>
              </a:rPr>
              <a:t>Epidural hematoma</a:t>
            </a:r>
          </a:p>
          <a:p>
            <a:pPr lvl="1"/>
            <a:r>
              <a:t>Extremely rare: ~1:170,000</a:t>
            </a:r>
          </a:p>
          <a:p>
            <a:pPr lvl="1"/>
            <a:r>
              <a:t>Risk ↑ with thrombocytopenia/coagulopathy (e.g. HELLP)- Epidural acceptable if platelets ≥ 70–75 × 10⁹/L</a:t>
            </a:r>
          </a:p>
          <a:p>
            <a:r>
              <a:rPr b="1">
                <a:solidFill>
                  <a:schemeClr val="accent5"/>
                </a:solidFill>
              </a:rPr>
              <a:t>Post‑dural puncture headache (PDPH)</a:t>
            </a:r>
          </a:p>
          <a:p>
            <a:pPr lvl="1"/>
            <a:r>
              <a:t>Incidence: &lt;2%–40% (center and technique dependent)</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57" name="Maternal Effects"/>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Maternal Effects</a:t>
            </a:r>
          </a:p>
        </p:txBody>
      </p:sp>
      <p:sp>
        <p:nvSpPr>
          <p:cNvPr id="358" name="Maternal hypotension…"/>
          <p:cNvSpPr txBox="1">
            <a:spLocks noGrp="1"/>
          </p:cNvSpPr>
          <p:nvPr>
            <p:ph type="body" idx="1"/>
          </p:nvPr>
        </p:nvSpPr>
        <p:spPr>
          <a:prstGeom prst="rect">
            <a:avLst/>
          </a:prstGeom>
        </p:spPr>
        <p:txBody>
          <a:bodyPr/>
          <a:lstStyle/>
          <a:p>
            <a:r>
              <a:rPr b="1">
                <a:solidFill>
                  <a:schemeClr val="accent5"/>
                </a:solidFill>
              </a:rPr>
              <a:t>Maternal hypotension</a:t>
            </a:r>
          </a:p>
          <a:p>
            <a:pPr lvl="1"/>
            <a:r>
              <a:t>Due to sympathetic blockade → vasodilation → functional hypovolemia</a:t>
            </a:r>
          </a:p>
          <a:p>
            <a:pPr lvl="1"/>
            <a:r>
              <a:t>Usually transient &amp; treatable</a:t>
            </a:r>
          </a:p>
          <a:p>
            <a:pPr lvl="1"/>
            <a:r>
              <a:t>Rarely harmful if promptly corrected</a:t>
            </a:r>
          </a:p>
          <a:p>
            <a:r>
              <a:rPr b="1">
                <a:solidFill>
                  <a:schemeClr val="accent5"/>
                </a:solidFill>
              </a:rPr>
              <a:t>Epidural‑related maternal fever (ERMF)</a:t>
            </a:r>
          </a:p>
          <a:p>
            <a:pPr lvl="1"/>
            <a:r>
              <a:t>Incidence: 15–25%</a:t>
            </a:r>
          </a:p>
          <a:p>
            <a:pPr lvl="1"/>
            <a:r>
              <a:t>Non‑infectious, inflammatory mechanism</a:t>
            </a:r>
          </a:p>
          <a:p>
            <a:pPr lvl="1"/>
            <a:r>
              <a:t>Resolves rapidly after delivery</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61" name="Fetal &amp; Neonatal Effects"/>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Fetal &amp; Neonatal Effects</a:t>
            </a:r>
          </a:p>
        </p:txBody>
      </p:sp>
      <p:sp>
        <p:nvSpPr>
          <p:cNvPr id="362" name="Fetal heart rate changes…"/>
          <p:cNvSpPr txBox="1">
            <a:spLocks noGrp="1"/>
          </p:cNvSpPr>
          <p:nvPr>
            <p:ph type="body" idx="1"/>
          </p:nvPr>
        </p:nvSpPr>
        <p:spPr>
          <a:prstGeom prst="rect">
            <a:avLst/>
          </a:prstGeom>
        </p:spPr>
        <p:txBody>
          <a:bodyPr/>
          <a:lstStyle/>
          <a:p>
            <a:r>
              <a:rPr b="1">
                <a:solidFill>
                  <a:schemeClr val="accent5"/>
                </a:solidFill>
              </a:rPr>
              <a:t>Fetal heart rate changes</a:t>
            </a:r>
          </a:p>
          <a:p>
            <a:pPr lvl="1"/>
            <a:r>
              <a:t>Bradycardia, decelerations, ↓ variability- mild, transient, reversible</a:t>
            </a:r>
          </a:p>
          <a:p>
            <a:pPr lvl="1"/>
            <a:r>
              <a:t>Mechanisms:</a:t>
            </a:r>
          </a:p>
          <a:p>
            <a:pPr lvl="2"/>
            <a:r>
              <a:t>Maternal hypotension</a:t>
            </a:r>
          </a:p>
          <a:p>
            <a:pPr lvl="2"/>
            <a:r>
              <a:t>Rapid pain relief → catecholamine imbalance → uterine hypertonia</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Most maternal and fetal effects of neuraxial labor analgesia are predictable, transient, and manageable, with overall benefits generally outweighing the risks when administered appropriately and monitored closely."/>
          <p:cNvSpPr txBox="1">
            <a:spLocks noGrp="1"/>
          </p:cNvSpPr>
          <p:nvPr>
            <p:ph type="body" idx="21"/>
          </p:nvPr>
        </p:nvSpPr>
        <p:spPr>
          <a:xfrm>
            <a:off x="3606093" y="4581409"/>
            <a:ext cx="19735801" cy="6197601"/>
          </a:xfrm>
          <a:prstGeom prst="rect">
            <a:avLst/>
          </a:prstGeom>
        </p:spPr>
        <p:txBody>
          <a:bodyPr/>
          <a:lstStyle/>
          <a:p>
            <a:r>
              <a:t>Most maternal and fetal effects of neuraxial labor analgesia are </a:t>
            </a:r>
            <a:r>
              <a:rPr b="1">
                <a:solidFill>
                  <a:schemeClr val="accent5"/>
                </a:solidFill>
              </a:rPr>
              <a:t>predictable, transient, and manageable</a:t>
            </a:r>
            <a:r>
              <a:t>, with overall benefits generally outweighing the risks when administered appropriately and monitored closely.</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Abstract background with layers of red and white rectangles" descr="Abstract background with layers of red and white rectangles"/>
          <p:cNvPicPr>
            <a:picLocks noGrp="1" noChangeAspect="1"/>
          </p:cNvPicPr>
          <p:nvPr>
            <p:ph type="pic" idx="21"/>
          </p:nvPr>
        </p:nvPicPr>
        <p:blipFill>
          <a:blip r:embed="rId2"/>
          <a:srcRect l="155" t="16535" r="155" b="31852"/>
          <a:stretch>
            <a:fillRect/>
          </a:stretch>
        </p:blipFill>
        <p:spPr>
          <a:xfrm>
            <a:off x="0" y="0"/>
            <a:ext cx="24384000" cy="13716000"/>
          </a:xfrm>
          <a:prstGeom prst="rect">
            <a:avLst/>
          </a:prstGeom>
        </p:spPr>
      </p:pic>
      <p:sp>
        <p:nvSpPr>
          <p:cNvPr id="367" name="Rectangle"/>
          <p:cNvSpPr>
            <a:spLocks noGrp="1"/>
          </p:cNvSpPr>
          <p:nvPr>
            <p:ph type="body" idx="22"/>
          </p:nvPr>
        </p:nvSpPr>
        <p:spPr>
          <a:prstGeom prst="rect">
            <a:avLst/>
          </a:prstGeom>
        </p:spPr>
        <p:txBody>
          <a:bodyPr/>
          <a:lstStyle/>
          <a:p>
            <a:pPr marL="0" indent="0" algn="ctr">
              <a:spcBef>
                <a:spcPts val="0"/>
              </a:spcBef>
              <a:buSzTx/>
              <a:buFontTx/>
              <a:buNone/>
              <a:defRPr sz="3500">
                <a:latin typeface="DIN Alternate Bold"/>
                <a:ea typeface="DIN Alternate Bold"/>
                <a:cs typeface="DIN Alternate Bold"/>
                <a:sym typeface="DIN Alternate Bold"/>
              </a:defRPr>
            </a:pPr>
            <a:endParaRPr/>
          </a:p>
        </p:txBody>
      </p:sp>
      <p:sp>
        <p:nvSpPr>
          <p:cNvPr id="368" name="Line"/>
          <p:cNvSpPr/>
          <p:nvPr/>
        </p:nvSpPr>
        <p:spPr>
          <a:xfrm>
            <a:off x="1016000" y="107188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69" name="Post-C/S Delivery Analgesia"/>
          <p:cNvSpPr txBox="1">
            <a:spLocks noGrp="1"/>
          </p:cNvSpPr>
          <p:nvPr>
            <p:ph type="title"/>
          </p:nvPr>
        </p:nvSpPr>
        <p:spPr>
          <a:prstGeom prst="rect">
            <a:avLst/>
          </a:prstGeom>
        </p:spPr>
        <p:txBody>
          <a:bodyPr/>
          <a:lstStyle/>
          <a:p>
            <a:r>
              <a:t>Post-C/S Delivery Analgesia </a:t>
            </a:r>
          </a:p>
        </p:txBody>
      </p:sp>
      <p:sp>
        <p:nvSpPr>
          <p:cNvPr id="370" name="Double-click to edit"/>
          <p:cNvSpPr txBox="1">
            <a:spLocks noGrp="1"/>
          </p:cNvSpPr>
          <p:nvPr>
            <p:ph type="body" sz="quarter" idx="1"/>
          </p:nvPr>
        </p:nvSpPr>
        <p:spPr>
          <a:prstGeom prst="rect">
            <a:avLst/>
          </a:prstGeom>
        </p:spPr>
        <p:txBody>
          <a:bodyPr/>
          <a:lstStyle/>
          <a:p>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Paravertebral Block…"/>
          <p:cNvSpPr txBox="1">
            <a:spLocks noGrp="1"/>
          </p:cNvSpPr>
          <p:nvPr>
            <p:ph type="body" idx="1"/>
          </p:nvPr>
        </p:nvSpPr>
        <p:spPr>
          <a:prstGeom prst="rect">
            <a:avLst/>
          </a:prstGeom>
        </p:spPr>
        <p:txBody>
          <a:bodyPr/>
          <a:lstStyle/>
          <a:p>
            <a:r>
              <a:t>Paravertebral Block</a:t>
            </a:r>
          </a:p>
          <a:p>
            <a:r>
              <a:t>Erector Spinae Plane Block (ESPB)</a:t>
            </a:r>
          </a:p>
          <a:p>
            <a:r>
              <a:t>Quadratus lumborum block (QLB)</a:t>
            </a:r>
          </a:p>
          <a:p>
            <a:r>
              <a:t>Quadro-iliac plane block</a:t>
            </a:r>
          </a:p>
          <a:p>
            <a:r>
              <a:t>Transversus Abdominis Plane (TAP) Block</a:t>
            </a:r>
          </a:p>
          <a:p>
            <a:r>
              <a:t>Ilio-inguinal/Iliohypogastric (ILIH) Block</a:t>
            </a:r>
          </a:p>
          <a:p>
            <a:r>
              <a:t>Rectus Sheath Block</a:t>
            </a:r>
          </a:p>
        </p:txBody>
      </p:sp>
      <p:grpSp>
        <p:nvGrpSpPr>
          <p:cNvPr id="375" name="pasted-movie.png"/>
          <p:cNvGrpSpPr/>
          <p:nvPr/>
        </p:nvGrpSpPr>
        <p:grpSpPr>
          <a:xfrm>
            <a:off x="13256536" y="1958679"/>
            <a:ext cx="9874843" cy="9951042"/>
            <a:chOff x="0" y="0"/>
            <a:chExt cx="9874841" cy="9951041"/>
          </a:xfrm>
        </p:grpSpPr>
        <p:pic>
          <p:nvPicPr>
            <p:cNvPr id="374" name="pasted-movie.png" descr="pasted-movie.png"/>
            <p:cNvPicPr>
              <a:picLocks noChangeAspect="1"/>
            </p:cNvPicPr>
            <p:nvPr/>
          </p:nvPicPr>
          <p:blipFill>
            <a:blip r:embed="rId2"/>
            <a:stretch>
              <a:fillRect/>
            </a:stretch>
          </p:blipFill>
          <p:spPr>
            <a:xfrm>
              <a:off x="127000" y="88900"/>
              <a:ext cx="9620842" cy="9620842"/>
            </a:xfrm>
            <a:prstGeom prst="rect">
              <a:avLst/>
            </a:prstGeom>
            <a:ln>
              <a:noFill/>
            </a:ln>
            <a:effectLst/>
          </p:spPr>
        </p:pic>
        <p:pic>
          <p:nvPicPr>
            <p:cNvPr id="373" name="pasted-movie.png" descr="pasted-movie.png"/>
            <p:cNvPicPr>
              <a:picLocks/>
            </p:cNvPicPr>
            <p:nvPr/>
          </p:nvPicPr>
          <p:blipFill>
            <a:blip r:embed="rId3"/>
            <a:stretch>
              <a:fillRect/>
            </a:stretch>
          </p:blipFill>
          <p:spPr>
            <a:xfrm>
              <a:off x="0" y="0"/>
              <a:ext cx="9874842" cy="9951042"/>
            </a:xfrm>
            <a:prstGeom prst="rect">
              <a:avLst/>
            </a:prstGeom>
            <a:effectLst/>
          </p:spPr>
        </p:pic>
      </p:gr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78" name="Paravertebral Block"/>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Paravertebral Block</a:t>
            </a:r>
          </a:p>
        </p:txBody>
      </p:sp>
      <p:sp>
        <p:nvSpPr>
          <p:cNvPr id="379" name="Injecting an anesthetic adjacent to the thoracic vertebrae.…"/>
          <p:cNvSpPr txBox="1">
            <a:spLocks noGrp="1"/>
          </p:cNvSpPr>
          <p:nvPr>
            <p:ph type="body" idx="1"/>
          </p:nvPr>
        </p:nvSpPr>
        <p:spPr>
          <a:prstGeom prst="rect">
            <a:avLst/>
          </a:prstGeom>
        </p:spPr>
        <p:txBody>
          <a:bodyPr/>
          <a:lstStyle/>
          <a:p>
            <a:r>
              <a:t>Injecting an anesthetic adjacent to the thoracic vertebrae.</a:t>
            </a:r>
          </a:p>
          <a:p>
            <a:r>
              <a:t>Effective for the second stage of labor (case reports)</a:t>
            </a:r>
          </a:p>
          <a:p>
            <a:r>
              <a:t>Post-C/S delivery analgesia</a:t>
            </a:r>
          </a:p>
        </p:txBody>
      </p:sp>
      <p:pic>
        <p:nvPicPr>
          <p:cNvPr id="380" name="pasted-movie.png" descr="pasted-movie.png"/>
          <p:cNvPicPr>
            <a:picLocks noChangeAspect="1"/>
          </p:cNvPicPr>
          <p:nvPr/>
        </p:nvPicPr>
        <p:blipFill>
          <a:blip r:embed="rId2"/>
          <a:stretch>
            <a:fillRect/>
          </a:stretch>
        </p:blipFill>
        <p:spPr>
          <a:xfrm>
            <a:off x="5899882" y="6305842"/>
            <a:ext cx="12584236" cy="6734421"/>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asted-movie.png" descr="pasted-movie.png"/>
          <p:cNvPicPr>
            <a:picLocks noChangeAspect="1"/>
          </p:cNvPicPr>
          <p:nvPr/>
        </p:nvPicPr>
        <p:blipFill>
          <a:blip r:embed="rId2"/>
          <a:stretch>
            <a:fillRect/>
          </a:stretch>
        </p:blipFill>
        <p:spPr>
          <a:xfrm>
            <a:off x="10680644" y="4711805"/>
            <a:ext cx="12696140" cy="8454669"/>
          </a:xfrm>
          <a:prstGeom prst="rect">
            <a:avLst/>
          </a:prstGeom>
          <a:ln w="12700">
            <a:miter lim="400000"/>
          </a:ln>
        </p:spPr>
      </p:pic>
      <p:sp>
        <p:nvSpPr>
          <p:cNvPr id="383"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84" name="Quadratus Lumborum Block (QLB)"/>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Quadratus Lumborum Block (QLB)</a:t>
            </a:r>
          </a:p>
        </p:txBody>
      </p:sp>
      <p:sp>
        <p:nvSpPr>
          <p:cNvPr id="385" name="Targets the quadratus lumborum muscle.…"/>
          <p:cNvSpPr txBox="1">
            <a:spLocks noGrp="1"/>
          </p:cNvSpPr>
          <p:nvPr>
            <p:ph type="body" sz="half" idx="1"/>
          </p:nvPr>
        </p:nvSpPr>
        <p:spPr>
          <a:xfrm>
            <a:off x="1016000" y="2540000"/>
            <a:ext cx="10744554" cy="10160000"/>
          </a:xfrm>
          <a:prstGeom prst="rect">
            <a:avLst/>
          </a:prstGeom>
        </p:spPr>
        <p:txBody>
          <a:bodyPr/>
          <a:lstStyle/>
          <a:p>
            <a:r>
              <a:t>Targets the quadratus lumborum muscle.</a:t>
            </a:r>
          </a:p>
          <a:p>
            <a:r>
              <a:t>Effective for C/S pain relief.</a:t>
            </a:r>
          </a:p>
          <a:p>
            <a:r>
              <a:t>Also used in various surgical settings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asted-movie.png" descr="pasted-movie.png"/>
          <p:cNvPicPr>
            <a:picLocks noChangeAspect="1"/>
          </p:cNvPicPr>
          <p:nvPr/>
        </p:nvPicPr>
        <p:blipFill>
          <a:blip r:embed="rId2"/>
          <a:stretch>
            <a:fillRect/>
          </a:stretch>
        </p:blipFill>
        <p:spPr>
          <a:xfrm>
            <a:off x="4009807" y="1753227"/>
            <a:ext cx="16364386" cy="10209546"/>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88" name="Erector Spinae Plane Block (ESPB)"/>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Erector Spinae Plane Block (ESPB)</a:t>
            </a:r>
          </a:p>
        </p:txBody>
      </p:sp>
      <p:sp>
        <p:nvSpPr>
          <p:cNvPr id="389" name="Injecting anesthetic between the transverse process and the erector spinae muscle.…"/>
          <p:cNvSpPr txBox="1">
            <a:spLocks noGrp="1"/>
          </p:cNvSpPr>
          <p:nvPr>
            <p:ph type="body" sz="half" idx="1"/>
          </p:nvPr>
        </p:nvSpPr>
        <p:spPr>
          <a:xfrm>
            <a:off x="1016000" y="2540000"/>
            <a:ext cx="12302105" cy="10160000"/>
          </a:xfrm>
          <a:prstGeom prst="rect">
            <a:avLst/>
          </a:prstGeom>
        </p:spPr>
        <p:txBody>
          <a:bodyPr/>
          <a:lstStyle/>
          <a:p>
            <a:r>
              <a:t>Injecting anesthetic between the transverse process and the erector spinae muscle.</a:t>
            </a:r>
          </a:p>
          <a:p>
            <a:r>
              <a:t>Effective for labor pain relief (few cases)</a:t>
            </a:r>
          </a:p>
          <a:p>
            <a:r>
              <a:t>Also used in various surgical settings</a:t>
            </a:r>
          </a:p>
        </p:txBody>
      </p:sp>
      <p:grpSp>
        <p:nvGrpSpPr>
          <p:cNvPr id="392" name="pasted-movie.png"/>
          <p:cNvGrpSpPr/>
          <p:nvPr/>
        </p:nvGrpSpPr>
        <p:grpSpPr>
          <a:xfrm>
            <a:off x="13750945" y="2317750"/>
            <a:ext cx="9779001" cy="10756900"/>
            <a:chOff x="0" y="0"/>
            <a:chExt cx="9779000" cy="10756900"/>
          </a:xfrm>
        </p:grpSpPr>
        <p:pic>
          <p:nvPicPr>
            <p:cNvPr id="391" name="pasted-movie.png" descr="pasted-movie.png"/>
            <p:cNvPicPr>
              <a:picLocks noChangeAspect="1"/>
            </p:cNvPicPr>
            <p:nvPr/>
          </p:nvPicPr>
          <p:blipFill>
            <a:blip r:embed="rId2"/>
            <a:stretch>
              <a:fillRect/>
            </a:stretch>
          </p:blipFill>
          <p:spPr>
            <a:xfrm>
              <a:off x="127000" y="88900"/>
              <a:ext cx="9525000" cy="10426700"/>
            </a:xfrm>
            <a:prstGeom prst="rect">
              <a:avLst/>
            </a:prstGeom>
            <a:ln>
              <a:noFill/>
            </a:ln>
            <a:effectLst/>
          </p:spPr>
        </p:pic>
        <p:pic>
          <p:nvPicPr>
            <p:cNvPr id="390" name="pasted-movie.png" descr="pasted-movie.png"/>
            <p:cNvPicPr>
              <a:picLocks/>
            </p:cNvPicPr>
            <p:nvPr/>
          </p:nvPicPr>
          <p:blipFill>
            <a:blip r:embed="rId3"/>
            <a:stretch>
              <a:fillRect/>
            </a:stretch>
          </p:blipFill>
          <p:spPr>
            <a:xfrm>
              <a:off x="0" y="0"/>
              <a:ext cx="9779000" cy="10756900"/>
            </a:xfrm>
            <a:prstGeom prst="rect">
              <a:avLst/>
            </a:prstGeom>
            <a:effectLst/>
          </p:spPr>
        </p:pic>
      </p:grpSp>
      <p:grpSp>
        <p:nvGrpSpPr>
          <p:cNvPr id="395" name="pasted-movie.png"/>
          <p:cNvGrpSpPr/>
          <p:nvPr/>
        </p:nvGrpSpPr>
        <p:grpSpPr>
          <a:xfrm>
            <a:off x="2048044" y="6692070"/>
            <a:ext cx="8862318" cy="6904015"/>
            <a:chOff x="0" y="0"/>
            <a:chExt cx="8862316" cy="6904013"/>
          </a:xfrm>
        </p:grpSpPr>
        <p:pic>
          <p:nvPicPr>
            <p:cNvPr id="394" name="pasted-movie.png" descr="pasted-movie.png"/>
            <p:cNvPicPr>
              <a:picLocks noChangeAspect="1"/>
            </p:cNvPicPr>
            <p:nvPr/>
          </p:nvPicPr>
          <p:blipFill>
            <a:blip r:embed="rId4"/>
            <a:srcRect t="12815" b="10818"/>
            <a:stretch>
              <a:fillRect/>
            </a:stretch>
          </p:blipFill>
          <p:spPr>
            <a:xfrm>
              <a:off x="127000" y="88900"/>
              <a:ext cx="8608317" cy="6573814"/>
            </a:xfrm>
            <a:prstGeom prst="rect">
              <a:avLst/>
            </a:prstGeom>
            <a:ln>
              <a:noFill/>
            </a:ln>
            <a:effectLst/>
          </p:spPr>
        </p:pic>
        <p:pic>
          <p:nvPicPr>
            <p:cNvPr id="393" name="pasted-movie.png" descr="pasted-movie.png"/>
            <p:cNvPicPr>
              <a:picLocks/>
            </p:cNvPicPr>
            <p:nvPr/>
          </p:nvPicPr>
          <p:blipFill>
            <a:blip r:embed="rId5"/>
            <a:stretch>
              <a:fillRect/>
            </a:stretch>
          </p:blipFill>
          <p:spPr>
            <a:xfrm>
              <a:off x="-1" y="-1"/>
              <a:ext cx="8862318" cy="6904015"/>
            </a:xfrm>
            <a:prstGeom prst="rect">
              <a:avLst/>
            </a:prstGeom>
            <a:effectLst/>
          </p:spPr>
        </p:pic>
      </p:gr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98" name="Ultrasound Guidance"/>
          <p:cNvSpPr txBox="1">
            <a:spLocks noGrp="1"/>
          </p:cNvSpPr>
          <p:nvPr>
            <p:ph type="title"/>
          </p:nvPr>
        </p:nvSpPr>
        <p:spPr>
          <a:prstGeom prst="rect">
            <a:avLst/>
          </a:prstGeom>
        </p:spPr>
        <p:txBody>
          <a:bodyPr>
            <a:normAutofit fontScale="90000"/>
          </a:bodyPr>
          <a:lstStyle>
            <a:lvl1pPr defTabSz="792479">
              <a:spcBef>
                <a:spcPts val="3100"/>
              </a:spcBef>
              <a:defRPr sz="7200">
                <a:solidFill>
                  <a:schemeClr val="accent5"/>
                </a:solidFill>
              </a:defRPr>
            </a:lvl1pPr>
          </a:lstStyle>
          <a:p>
            <a:pPr>
              <a:defRPr>
                <a:solidFill>
                  <a:srgbClr val="747676"/>
                </a:solidFill>
              </a:defRPr>
            </a:pPr>
            <a:r>
              <a:rPr>
                <a:solidFill>
                  <a:schemeClr val="accent5"/>
                </a:solidFill>
              </a:rPr>
              <a:t>Ultrasound Guidance</a:t>
            </a:r>
          </a:p>
        </p:txBody>
      </p:sp>
      <p:sp>
        <p:nvSpPr>
          <p:cNvPr id="399" name="Crucial in regional anesthesia…"/>
          <p:cNvSpPr txBox="1">
            <a:spLocks noGrp="1"/>
          </p:cNvSpPr>
          <p:nvPr>
            <p:ph type="body" idx="1"/>
          </p:nvPr>
        </p:nvSpPr>
        <p:spPr>
          <a:prstGeom prst="rect">
            <a:avLst/>
          </a:prstGeom>
        </p:spPr>
        <p:txBody>
          <a:bodyPr/>
          <a:lstStyle/>
          <a:p>
            <a:r>
              <a:t>Crucial in regional anesthesia</a:t>
            </a:r>
          </a:p>
          <a:p>
            <a:r>
              <a:t>Benefits: improves accuracy and safety</a:t>
            </a:r>
          </a:p>
          <a:p>
            <a:r>
              <a:t>Precise needle placement is essential to avoid complications.</a:t>
            </a:r>
          </a:p>
        </p:txBody>
      </p:sp>
      <p:grpSp>
        <p:nvGrpSpPr>
          <p:cNvPr id="402" name="5-Figure8-1.png"/>
          <p:cNvGrpSpPr/>
          <p:nvPr/>
        </p:nvGrpSpPr>
        <p:grpSpPr>
          <a:xfrm>
            <a:off x="4506816" y="6634383"/>
            <a:ext cx="15370366" cy="6198534"/>
            <a:chOff x="0" y="0"/>
            <a:chExt cx="15370365" cy="6198533"/>
          </a:xfrm>
        </p:grpSpPr>
        <p:pic>
          <p:nvPicPr>
            <p:cNvPr id="401" name="5-Figure8-1.png" descr="5-Figure8-1.png"/>
            <p:cNvPicPr>
              <a:picLocks noChangeAspect="1"/>
            </p:cNvPicPr>
            <p:nvPr/>
          </p:nvPicPr>
          <p:blipFill>
            <a:blip r:embed="rId2"/>
            <a:srcRect l="3306" r="1882" b="4957"/>
            <a:stretch>
              <a:fillRect/>
            </a:stretch>
          </p:blipFill>
          <p:spPr>
            <a:xfrm>
              <a:off x="127000" y="88900"/>
              <a:ext cx="15116366" cy="5868334"/>
            </a:xfrm>
            <a:prstGeom prst="rect">
              <a:avLst/>
            </a:prstGeom>
            <a:ln>
              <a:noFill/>
            </a:ln>
            <a:effectLst/>
          </p:spPr>
        </p:pic>
        <p:pic>
          <p:nvPicPr>
            <p:cNvPr id="400" name="5-Figure8-1.png" descr="5-Figure8-1.png"/>
            <p:cNvPicPr>
              <a:picLocks/>
            </p:cNvPicPr>
            <p:nvPr/>
          </p:nvPicPr>
          <p:blipFill>
            <a:blip r:embed="rId3"/>
            <a:stretch>
              <a:fillRect/>
            </a:stretch>
          </p:blipFill>
          <p:spPr>
            <a:xfrm>
              <a:off x="-1" y="-1"/>
              <a:ext cx="15370367" cy="6198535"/>
            </a:xfrm>
            <a:prstGeom prst="rect">
              <a:avLst/>
            </a:prstGeom>
            <a:effectLst/>
          </p:spPr>
        </p:pic>
      </p:gr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 name="Abstract background with layers of red and white rectangles" descr="Abstract background with layers of red and white rectangles"/>
          <p:cNvPicPr>
            <a:picLocks noGrp="1" noChangeAspect="1"/>
          </p:cNvPicPr>
          <p:nvPr>
            <p:ph type="pic" idx="21"/>
          </p:nvPr>
        </p:nvPicPr>
        <p:blipFill>
          <a:blip r:embed="rId2"/>
          <a:srcRect l="155" t="16535" r="155" b="31852"/>
          <a:stretch>
            <a:fillRect/>
          </a:stretch>
        </p:blipFill>
        <p:spPr>
          <a:xfrm>
            <a:off x="0" y="0"/>
            <a:ext cx="24384000" cy="13716000"/>
          </a:xfrm>
          <a:prstGeom prst="rect">
            <a:avLst/>
          </a:prstGeom>
        </p:spPr>
      </p:pic>
      <p:sp>
        <p:nvSpPr>
          <p:cNvPr id="405" name="Rectangle"/>
          <p:cNvSpPr>
            <a:spLocks noGrp="1"/>
          </p:cNvSpPr>
          <p:nvPr>
            <p:ph type="body" idx="22"/>
          </p:nvPr>
        </p:nvSpPr>
        <p:spPr>
          <a:prstGeom prst="rect">
            <a:avLst/>
          </a:prstGeom>
        </p:spPr>
        <p:txBody>
          <a:bodyPr/>
          <a:lstStyle/>
          <a:p>
            <a:pPr marL="0" indent="0" algn="ctr">
              <a:spcBef>
                <a:spcPts val="0"/>
              </a:spcBef>
              <a:buSzTx/>
              <a:buFontTx/>
              <a:buNone/>
              <a:defRPr sz="3500">
                <a:latin typeface="DIN Alternate Bold"/>
                <a:ea typeface="DIN Alternate Bold"/>
                <a:cs typeface="DIN Alternate Bold"/>
                <a:sym typeface="DIN Alternate Bold"/>
              </a:defRPr>
            </a:pPr>
            <a:endParaRPr/>
          </a:p>
        </p:txBody>
      </p:sp>
      <p:sp>
        <p:nvSpPr>
          <p:cNvPr id="406" name="Line"/>
          <p:cNvSpPr/>
          <p:nvPr/>
        </p:nvSpPr>
        <p:spPr>
          <a:xfrm>
            <a:off x="1016000" y="107188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407" name="Other than technical skills…"/>
          <p:cNvSpPr txBox="1">
            <a:spLocks noGrp="1"/>
          </p:cNvSpPr>
          <p:nvPr>
            <p:ph type="title"/>
          </p:nvPr>
        </p:nvSpPr>
        <p:spPr>
          <a:prstGeom prst="rect">
            <a:avLst/>
          </a:prstGeom>
        </p:spPr>
        <p:txBody>
          <a:bodyPr/>
          <a:lstStyle>
            <a:lvl1pPr defTabSz="784225">
              <a:defRPr sz="16245"/>
            </a:lvl1pPr>
          </a:lstStyle>
          <a:p>
            <a:r>
              <a:t>Other than technical skills…</a:t>
            </a:r>
          </a:p>
        </p:txBody>
      </p:sp>
      <p:sp>
        <p:nvSpPr>
          <p:cNvPr id="408" name="Double-click to edit"/>
          <p:cNvSpPr txBox="1">
            <a:spLocks noGrp="1"/>
          </p:cNvSpPr>
          <p:nvPr>
            <p:ph type="body" sz="quarter" idx="1"/>
          </p:nvPr>
        </p:nvSpPr>
        <p:spPr>
          <a:prstGeom prst="rect">
            <a:avLst/>
          </a:prstGeom>
        </p:spPr>
        <p:txBody>
          <a:bodyPr/>
          <a:lstStyle/>
          <a:p>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pasted-movie.png" descr="pasted-movie.png"/>
          <p:cNvPicPr>
            <a:picLocks noChangeAspect="1"/>
          </p:cNvPicPr>
          <p:nvPr/>
        </p:nvPicPr>
        <p:blipFill>
          <a:blip r:embed="rId2"/>
          <a:stretch>
            <a:fillRect/>
          </a:stretch>
        </p:blipFill>
        <p:spPr>
          <a:xfrm>
            <a:off x="3002203" y="0"/>
            <a:ext cx="18379594" cy="1371600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413" name="Respectful Maternity Care (RMC)"/>
          <p:cNvSpPr txBox="1">
            <a:spLocks noGrp="1"/>
          </p:cNvSpPr>
          <p:nvPr>
            <p:ph type="title"/>
          </p:nvPr>
        </p:nvSpPr>
        <p:spPr>
          <a:prstGeom prst="rect">
            <a:avLst/>
          </a:prstGeom>
        </p:spPr>
        <p:txBody>
          <a:bodyPr>
            <a:normAutofit fontScale="90000"/>
          </a:bodyPr>
          <a:lstStyle/>
          <a:p>
            <a:pPr defTabSz="792479">
              <a:spcBef>
                <a:spcPts val="3100"/>
              </a:spcBef>
              <a:defRPr sz="7200"/>
            </a:pPr>
            <a:r>
              <a:rPr>
                <a:solidFill>
                  <a:schemeClr val="accent5"/>
                </a:solidFill>
              </a:rPr>
              <a:t>Respectful Maternity Care</a:t>
            </a:r>
            <a:r>
              <a:t> (RMC)</a:t>
            </a:r>
          </a:p>
        </p:txBody>
      </p:sp>
      <p:sp>
        <p:nvSpPr>
          <p:cNvPr id="414" name="Equal importance is given to:…"/>
          <p:cNvSpPr txBox="1">
            <a:spLocks noGrp="1"/>
          </p:cNvSpPr>
          <p:nvPr>
            <p:ph type="body" idx="1"/>
          </p:nvPr>
        </p:nvSpPr>
        <p:spPr>
          <a:prstGeom prst="rect">
            <a:avLst/>
          </a:prstGeom>
        </p:spPr>
        <p:txBody>
          <a:bodyPr/>
          <a:lstStyle/>
          <a:p>
            <a:r>
              <a:t>Equal importance is given to:</a:t>
            </a:r>
          </a:p>
          <a:p>
            <a:pPr lvl="1"/>
            <a:r>
              <a:t>Competent and motivated staff</a:t>
            </a:r>
          </a:p>
          <a:p>
            <a:pPr lvl="1"/>
            <a:r>
              <a:t>Pre‑established referral systems</a:t>
            </a:r>
          </a:p>
          <a:p>
            <a:pPr lvl="1"/>
            <a:r>
              <a:t>Continuous emotional support</a:t>
            </a:r>
          </a:p>
          <a:p>
            <a:r>
              <a:t>RMC applies regardless of:</a:t>
            </a:r>
          </a:p>
          <a:p>
            <a:pPr lvl="1"/>
            <a:r>
              <a:t>Socio‑economic status</a:t>
            </a:r>
          </a:p>
          <a:p>
            <a:pPr lvl="1"/>
            <a:r>
              <a:t>Race or ethnicity</a:t>
            </a:r>
          </a:p>
          <a:p>
            <a:pPr lvl="1"/>
            <a:r>
              <a:t>Cultural background</a:t>
            </a:r>
          </a:p>
        </p:txBody>
      </p:sp>
      <p:grpSp>
        <p:nvGrpSpPr>
          <p:cNvPr id="417" name="pasted-movie.png"/>
          <p:cNvGrpSpPr/>
          <p:nvPr/>
        </p:nvGrpSpPr>
        <p:grpSpPr>
          <a:xfrm>
            <a:off x="12039463" y="3461543"/>
            <a:ext cx="11121557" cy="8469404"/>
            <a:chOff x="0" y="0"/>
            <a:chExt cx="11121556" cy="8469403"/>
          </a:xfrm>
        </p:grpSpPr>
        <p:pic>
          <p:nvPicPr>
            <p:cNvPr id="416" name="pasted-movie.png" descr="pasted-movie.png"/>
            <p:cNvPicPr>
              <a:picLocks noChangeAspect="1"/>
            </p:cNvPicPr>
            <p:nvPr/>
          </p:nvPicPr>
          <p:blipFill>
            <a:blip r:embed="rId2"/>
            <a:srcRect/>
            <a:stretch>
              <a:fillRect/>
            </a:stretch>
          </p:blipFill>
          <p:spPr>
            <a:xfrm>
              <a:off x="127000" y="88900"/>
              <a:ext cx="10867557" cy="8139204"/>
            </a:xfrm>
            <a:prstGeom prst="rect">
              <a:avLst/>
            </a:prstGeom>
            <a:ln>
              <a:noFill/>
            </a:ln>
            <a:effectLst/>
          </p:spPr>
        </p:pic>
        <p:pic>
          <p:nvPicPr>
            <p:cNvPr id="415" name="pasted-movie.png" descr="pasted-movie.png"/>
            <p:cNvPicPr>
              <a:picLocks/>
            </p:cNvPicPr>
            <p:nvPr/>
          </p:nvPicPr>
          <p:blipFill>
            <a:blip r:embed="rId3"/>
            <a:stretch>
              <a:fillRect/>
            </a:stretch>
          </p:blipFill>
          <p:spPr>
            <a:xfrm>
              <a:off x="0" y="0"/>
              <a:ext cx="11121557" cy="8469404"/>
            </a:xfrm>
            <a:prstGeom prst="rect">
              <a:avLst/>
            </a:prstGeom>
            <a:effectLst/>
          </p:spPr>
        </p:pic>
      </p:gr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420" name="RMC"/>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RMC</a:t>
            </a:r>
          </a:p>
        </p:txBody>
      </p:sp>
      <p:sp>
        <p:nvSpPr>
          <p:cNvPr id="421" name="Woman‑centered rights…"/>
          <p:cNvSpPr txBox="1">
            <a:spLocks noGrp="1"/>
          </p:cNvSpPr>
          <p:nvPr>
            <p:ph type="body" idx="1"/>
          </p:nvPr>
        </p:nvSpPr>
        <p:spPr>
          <a:prstGeom prst="rect">
            <a:avLst/>
          </a:prstGeom>
        </p:spPr>
        <p:txBody>
          <a:bodyPr/>
          <a:lstStyle/>
          <a:p>
            <a:r>
              <a:t>Woman‑centered rights</a:t>
            </a:r>
          </a:p>
          <a:p>
            <a:pPr lvl="1"/>
            <a:r>
              <a:rPr b="1">
                <a:solidFill>
                  <a:schemeClr val="accent5"/>
                </a:solidFill>
              </a:rPr>
              <a:t>Free and autonomous choice of pain relief</a:t>
            </a:r>
          </a:p>
          <a:p>
            <a:pPr lvl="1"/>
            <a:r>
              <a:rPr b="1">
                <a:solidFill>
                  <a:schemeClr val="accent5"/>
                </a:solidFill>
              </a:rPr>
              <a:t>Informed consent</a:t>
            </a:r>
          </a:p>
          <a:p>
            <a:pPr lvl="1"/>
            <a:r>
              <a:rPr b="1">
                <a:solidFill>
                  <a:schemeClr val="accent5"/>
                </a:solidFill>
              </a:rPr>
              <a:t>Communication</a:t>
            </a:r>
            <a:r>
              <a:t> that is simple, effective, and culturally acceptable</a:t>
            </a:r>
          </a:p>
          <a:p>
            <a:pPr lvl="1"/>
            <a:r>
              <a:rPr b="1">
                <a:solidFill>
                  <a:schemeClr val="accent5"/>
                </a:solidFill>
              </a:rPr>
              <a:t>Access to multiple pain‑relief options</a:t>
            </a:r>
          </a:p>
          <a:p>
            <a:pPr lvl="1"/>
            <a:r>
              <a:rPr b="1">
                <a:solidFill>
                  <a:schemeClr val="accent5"/>
                </a:solidFill>
              </a:rPr>
              <a:t>Respect for refusal of analgesia</a:t>
            </a:r>
          </a:p>
        </p:txBody>
      </p:sp>
      <p:grpSp>
        <p:nvGrpSpPr>
          <p:cNvPr id="424" name="pasted-movie.png"/>
          <p:cNvGrpSpPr/>
          <p:nvPr/>
        </p:nvGrpSpPr>
        <p:grpSpPr>
          <a:xfrm>
            <a:off x="13920035" y="6996317"/>
            <a:ext cx="8875486" cy="6077858"/>
            <a:chOff x="0" y="0"/>
            <a:chExt cx="8875485" cy="6077856"/>
          </a:xfrm>
        </p:grpSpPr>
        <p:pic>
          <p:nvPicPr>
            <p:cNvPr id="423" name="pasted-movie.png" descr="pasted-movie.png"/>
            <p:cNvPicPr>
              <a:picLocks noChangeAspect="1"/>
            </p:cNvPicPr>
            <p:nvPr/>
          </p:nvPicPr>
          <p:blipFill>
            <a:blip r:embed="rId2"/>
            <a:stretch>
              <a:fillRect/>
            </a:stretch>
          </p:blipFill>
          <p:spPr>
            <a:xfrm>
              <a:off x="127000" y="88900"/>
              <a:ext cx="8621486" cy="5747657"/>
            </a:xfrm>
            <a:prstGeom prst="rect">
              <a:avLst/>
            </a:prstGeom>
            <a:ln>
              <a:noFill/>
            </a:ln>
            <a:effectLst/>
          </p:spPr>
        </p:pic>
        <p:pic>
          <p:nvPicPr>
            <p:cNvPr id="422" name="pasted-movie.png" descr="pasted-movie.png"/>
            <p:cNvPicPr>
              <a:picLocks/>
            </p:cNvPicPr>
            <p:nvPr/>
          </p:nvPicPr>
          <p:blipFill>
            <a:blip r:embed="rId3"/>
            <a:stretch>
              <a:fillRect/>
            </a:stretch>
          </p:blipFill>
          <p:spPr>
            <a:xfrm>
              <a:off x="0" y="0"/>
              <a:ext cx="8875486" cy="6077857"/>
            </a:xfrm>
            <a:prstGeom prst="rect">
              <a:avLst/>
            </a:prstGeom>
            <a:effectLst/>
          </p:spPr>
        </p:pic>
      </p:gr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427" name="RMC – Environment &amp; Implementation"/>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RMC – Environment &amp; Implementation</a:t>
            </a:r>
          </a:p>
        </p:txBody>
      </p:sp>
      <p:sp>
        <p:nvSpPr>
          <p:cNvPr id="428" name="Positive childbirth environment…"/>
          <p:cNvSpPr txBox="1">
            <a:spLocks noGrp="1"/>
          </p:cNvSpPr>
          <p:nvPr>
            <p:ph type="body" idx="1"/>
          </p:nvPr>
        </p:nvSpPr>
        <p:spPr>
          <a:prstGeom prst="rect">
            <a:avLst/>
          </a:prstGeom>
        </p:spPr>
        <p:txBody>
          <a:bodyPr/>
          <a:lstStyle/>
          <a:p>
            <a:r>
              <a:rPr b="1">
                <a:solidFill>
                  <a:schemeClr val="accent5"/>
                </a:solidFill>
              </a:rPr>
              <a:t>Positive childbirth environment</a:t>
            </a:r>
          </a:p>
          <a:p>
            <a:pPr lvl="1"/>
            <a:r>
              <a:t>Private or personal delivery room</a:t>
            </a:r>
          </a:p>
          <a:p>
            <a:pPr lvl="1"/>
            <a:r>
              <a:t>Presence of a companion of choice (partner, relative, friend, or doula)</a:t>
            </a:r>
          </a:p>
          <a:p>
            <a:pPr lvl="1"/>
            <a:r>
              <a:t>Continuous care by a dedicated midwife</a:t>
            </a:r>
          </a:p>
          <a:p>
            <a:r>
              <a:rPr b="1">
                <a:solidFill>
                  <a:schemeClr val="accent5"/>
                </a:solidFill>
              </a:rPr>
              <a:t>Institutional responsibilities</a:t>
            </a:r>
          </a:p>
          <a:p>
            <a:pPr lvl="1"/>
            <a:r>
              <a:t>Adopt high‑quality intrapartum care models</a:t>
            </a:r>
          </a:p>
        </p:txBody>
      </p:sp>
      <p:grpSp>
        <p:nvGrpSpPr>
          <p:cNvPr id="431" name="pasted-movie.png"/>
          <p:cNvGrpSpPr/>
          <p:nvPr/>
        </p:nvGrpSpPr>
        <p:grpSpPr>
          <a:xfrm>
            <a:off x="15501540" y="6268367"/>
            <a:ext cx="6820520" cy="6896720"/>
            <a:chOff x="0" y="0"/>
            <a:chExt cx="6820518" cy="6896718"/>
          </a:xfrm>
        </p:grpSpPr>
        <p:pic>
          <p:nvPicPr>
            <p:cNvPr id="430" name="pasted-movie.png" descr="pasted-movie.png"/>
            <p:cNvPicPr>
              <a:picLocks noChangeAspect="1"/>
            </p:cNvPicPr>
            <p:nvPr/>
          </p:nvPicPr>
          <p:blipFill>
            <a:blip r:embed="rId2"/>
            <a:stretch>
              <a:fillRect/>
            </a:stretch>
          </p:blipFill>
          <p:spPr>
            <a:xfrm>
              <a:off x="127000" y="88900"/>
              <a:ext cx="6566519" cy="6566519"/>
            </a:xfrm>
            <a:prstGeom prst="rect">
              <a:avLst/>
            </a:prstGeom>
            <a:ln>
              <a:noFill/>
            </a:ln>
            <a:effectLst/>
          </p:spPr>
        </p:pic>
        <p:pic>
          <p:nvPicPr>
            <p:cNvPr id="429" name="pasted-movie.png" descr="pasted-movie.png"/>
            <p:cNvPicPr>
              <a:picLocks/>
            </p:cNvPicPr>
            <p:nvPr/>
          </p:nvPicPr>
          <p:blipFill>
            <a:blip r:embed="rId3"/>
            <a:stretch>
              <a:fillRect/>
            </a:stretch>
          </p:blipFill>
          <p:spPr>
            <a:xfrm>
              <a:off x="0" y="0"/>
              <a:ext cx="6820519" cy="6896719"/>
            </a:xfrm>
            <a:prstGeom prst="rect">
              <a:avLst/>
            </a:prstGeom>
            <a:effectLst/>
          </p:spPr>
        </p:pic>
      </p:gr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434" name="RMC – Environment &amp; Implementation"/>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RMC – Environment &amp; Implementation</a:t>
            </a:r>
          </a:p>
        </p:txBody>
      </p:sp>
      <p:sp>
        <p:nvSpPr>
          <p:cNvPr id="435" name="Promote:…"/>
          <p:cNvSpPr txBox="1">
            <a:spLocks noGrp="1"/>
          </p:cNvSpPr>
          <p:nvPr>
            <p:ph type="body" idx="1"/>
          </p:nvPr>
        </p:nvSpPr>
        <p:spPr>
          <a:prstGeom prst="rect">
            <a:avLst/>
          </a:prstGeom>
        </p:spPr>
        <p:txBody>
          <a:bodyPr/>
          <a:lstStyle/>
          <a:p>
            <a:r>
              <a:rPr b="1">
                <a:solidFill>
                  <a:schemeClr val="accent5"/>
                </a:solidFill>
              </a:rPr>
              <a:t>Promote:</a:t>
            </a:r>
          </a:p>
          <a:p>
            <a:pPr lvl="1"/>
            <a:r>
              <a:t>Respectful communication</a:t>
            </a:r>
          </a:p>
          <a:p>
            <a:pPr lvl="1"/>
            <a:r>
              <a:t>Maternal choice of position</a:t>
            </a:r>
          </a:p>
          <a:p>
            <a:pPr lvl="1"/>
            <a:r>
              <a:t>Appropriate pain‑relief techniques</a:t>
            </a:r>
          </a:p>
          <a:p>
            <a:r>
              <a:rPr b="1">
                <a:solidFill>
                  <a:schemeClr val="accent5"/>
                </a:solidFill>
              </a:rPr>
              <a:t>Avoid unnecessary interventions:</a:t>
            </a:r>
          </a:p>
          <a:p>
            <a:pPr lvl="1"/>
            <a:r>
              <a:t>Routine episiotomy</a:t>
            </a:r>
          </a:p>
          <a:p>
            <a:pPr lvl="1"/>
            <a:r>
              <a:t>Fundal pressure</a:t>
            </a:r>
          </a:p>
          <a:p>
            <a:pPr lvl="1"/>
            <a:r>
              <a:t>Routine amniotomy</a:t>
            </a:r>
          </a:p>
        </p:txBody>
      </p:sp>
      <p:grpSp>
        <p:nvGrpSpPr>
          <p:cNvPr id="438" name="pasted-movie.png"/>
          <p:cNvGrpSpPr/>
          <p:nvPr/>
        </p:nvGrpSpPr>
        <p:grpSpPr>
          <a:xfrm>
            <a:off x="11427968" y="2954524"/>
            <a:ext cx="12458203" cy="9483352"/>
            <a:chOff x="0" y="0"/>
            <a:chExt cx="12458202" cy="9483351"/>
          </a:xfrm>
        </p:grpSpPr>
        <p:pic>
          <p:nvPicPr>
            <p:cNvPr id="437" name="pasted-movie.png" descr="pasted-movie.png"/>
            <p:cNvPicPr>
              <a:picLocks noChangeAspect="1"/>
            </p:cNvPicPr>
            <p:nvPr/>
          </p:nvPicPr>
          <p:blipFill>
            <a:blip r:embed="rId2"/>
            <a:stretch>
              <a:fillRect/>
            </a:stretch>
          </p:blipFill>
          <p:spPr>
            <a:xfrm>
              <a:off x="127000" y="88900"/>
              <a:ext cx="12204203" cy="9153152"/>
            </a:xfrm>
            <a:prstGeom prst="rect">
              <a:avLst/>
            </a:prstGeom>
            <a:ln>
              <a:noFill/>
            </a:ln>
            <a:effectLst/>
          </p:spPr>
        </p:pic>
        <p:pic>
          <p:nvPicPr>
            <p:cNvPr id="436" name="pasted-movie.png" descr="pasted-movie.png"/>
            <p:cNvPicPr>
              <a:picLocks/>
            </p:cNvPicPr>
            <p:nvPr/>
          </p:nvPicPr>
          <p:blipFill>
            <a:blip r:embed="rId3"/>
            <a:stretch>
              <a:fillRect/>
            </a:stretch>
          </p:blipFill>
          <p:spPr>
            <a:xfrm>
              <a:off x="0" y="0"/>
              <a:ext cx="12458203" cy="9483352"/>
            </a:xfrm>
            <a:prstGeom prst="rect">
              <a:avLst/>
            </a:prstGeom>
            <a:effectLst/>
          </p:spPr>
        </p:pic>
      </p:gr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441" name="RMC – Environment &amp; Implementation"/>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RMC – Environment &amp; Implementation</a:t>
            </a:r>
          </a:p>
        </p:txBody>
      </p:sp>
      <p:sp>
        <p:nvSpPr>
          <p:cNvPr id="442" name="Strategies to promote RMC…"/>
          <p:cNvSpPr txBox="1">
            <a:spLocks noGrp="1"/>
          </p:cNvSpPr>
          <p:nvPr>
            <p:ph type="body" idx="1"/>
          </p:nvPr>
        </p:nvSpPr>
        <p:spPr>
          <a:prstGeom prst="rect">
            <a:avLst/>
          </a:prstGeom>
        </p:spPr>
        <p:txBody>
          <a:bodyPr/>
          <a:lstStyle/>
          <a:p>
            <a:r>
              <a:t>Strategies to promote RMC</a:t>
            </a:r>
          </a:p>
          <a:p>
            <a:pPr lvl="1"/>
            <a:r>
              <a:t>Education on maternal and fetal rights</a:t>
            </a:r>
          </a:p>
          <a:p>
            <a:pPr lvl="1"/>
            <a:r>
              <a:t>Online outreach programs</a:t>
            </a:r>
          </a:p>
          <a:p>
            <a:r>
              <a:t>Institutional meetings involving:</a:t>
            </a:r>
          </a:p>
          <a:p>
            <a:pPr lvl="1"/>
            <a:r>
              <a:t>Health professionals</a:t>
            </a:r>
          </a:p>
          <a:p>
            <a:pPr lvl="1"/>
            <a:r>
              <a:t>Mothers sharing childbirth experiences</a:t>
            </a:r>
          </a:p>
        </p:txBody>
      </p:sp>
      <p:grpSp>
        <p:nvGrpSpPr>
          <p:cNvPr id="445" name="pasted-movie.png"/>
          <p:cNvGrpSpPr/>
          <p:nvPr/>
        </p:nvGrpSpPr>
        <p:grpSpPr>
          <a:xfrm>
            <a:off x="12812411" y="5102579"/>
            <a:ext cx="11254991" cy="7914867"/>
            <a:chOff x="0" y="0"/>
            <a:chExt cx="11254989" cy="7914866"/>
          </a:xfrm>
        </p:grpSpPr>
        <p:pic>
          <p:nvPicPr>
            <p:cNvPr id="444" name="pasted-movie.png" descr="pasted-movie.png"/>
            <p:cNvPicPr>
              <a:picLocks noChangeAspect="1"/>
            </p:cNvPicPr>
            <p:nvPr/>
          </p:nvPicPr>
          <p:blipFill>
            <a:blip r:embed="rId2"/>
            <a:stretch>
              <a:fillRect/>
            </a:stretch>
          </p:blipFill>
          <p:spPr>
            <a:xfrm>
              <a:off x="127000" y="88900"/>
              <a:ext cx="11000990" cy="7584667"/>
            </a:xfrm>
            <a:prstGeom prst="rect">
              <a:avLst/>
            </a:prstGeom>
            <a:ln>
              <a:noFill/>
            </a:ln>
            <a:effectLst/>
          </p:spPr>
        </p:pic>
        <p:pic>
          <p:nvPicPr>
            <p:cNvPr id="443" name="pasted-movie.png" descr="pasted-movie.png"/>
            <p:cNvPicPr>
              <a:picLocks/>
            </p:cNvPicPr>
            <p:nvPr/>
          </p:nvPicPr>
          <p:blipFill>
            <a:blip r:embed="rId3"/>
            <a:stretch>
              <a:fillRect/>
            </a:stretch>
          </p:blipFill>
          <p:spPr>
            <a:xfrm>
              <a:off x="0" y="0"/>
              <a:ext cx="11254990" cy="7914867"/>
            </a:xfrm>
            <a:prstGeom prst="rect">
              <a:avLst/>
            </a:prstGeom>
            <a:effectLst/>
          </p:spPr>
        </p:pic>
      </p:gr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 name="Abstract background with layers of red and white rectangles" descr="Abstract background with layers of red and white rectangles"/>
          <p:cNvPicPr>
            <a:picLocks noGrp="1" noChangeAspect="1"/>
          </p:cNvPicPr>
          <p:nvPr>
            <p:ph type="pic" idx="21"/>
          </p:nvPr>
        </p:nvPicPr>
        <p:blipFill>
          <a:blip r:embed="rId2"/>
          <a:srcRect t="9581" b="8172"/>
          <a:stretch>
            <a:fillRect/>
          </a:stretch>
        </p:blipFill>
        <p:spPr>
          <a:xfrm>
            <a:off x="-25968" y="5604"/>
            <a:ext cx="19642685" cy="13785592"/>
          </a:xfrm>
          <a:prstGeom prst="rect">
            <a:avLst/>
          </a:prstGeom>
        </p:spPr>
      </p:pic>
      <p:pic>
        <p:nvPicPr>
          <p:cNvPr id="448" name="Abstract background with overlapping green and yellow shapes" descr="Abstract background with overlapping green and yellow shapes"/>
          <p:cNvPicPr>
            <a:picLocks noGrp="1" noChangeAspect="1"/>
          </p:cNvPicPr>
          <p:nvPr>
            <p:ph type="pic" idx="22"/>
          </p:nvPr>
        </p:nvPicPr>
        <p:blipFill>
          <a:blip r:embed="rId3"/>
          <a:srcRect/>
          <a:stretch>
            <a:fillRect/>
          </a:stretch>
        </p:blipFill>
        <p:spPr>
          <a:xfrm>
            <a:off x="20258062" y="3629871"/>
            <a:ext cx="4049792" cy="6456108"/>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1" name="Table 1"/>
          <p:cNvGraphicFramePr/>
          <p:nvPr/>
        </p:nvGraphicFramePr>
        <p:xfrm>
          <a:off x="1094321" y="2383357"/>
          <a:ext cx="21866027" cy="10755024"/>
        </p:xfrm>
        <a:graphic>
          <a:graphicData uri="http://schemas.openxmlformats.org/drawingml/2006/table">
            <a:tbl>
              <a:tblPr firstRow="1" firstCol="1" bandRow="1">
                <a:tableStyleId>{4C3C2611-4C71-4FC5-86AE-919BDF0F9419}</a:tableStyleId>
              </a:tblPr>
              <a:tblGrid>
                <a:gridCol w="16862580">
                  <a:extLst>
                    <a:ext uri="{9D8B030D-6E8A-4147-A177-3AD203B41FA5}">
                      <a16:colId xmlns:a16="http://schemas.microsoft.com/office/drawing/2014/main" val="20000"/>
                    </a:ext>
                  </a:extLst>
                </a:gridCol>
                <a:gridCol w="5003447">
                  <a:extLst>
                    <a:ext uri="{9D8B030D-6E8A-4147-A177-3AD203B41FA5}">
                      <a16:colId xmlns:a16="http://schemas.microsoft.com/office/drawing/2014/main" val="20001"/>
                    </a:ext>
                  </a:extLst>
                </a:gridCol>
              </a:tblGrid>
              <a:tr h="1156344">
                <a:tc>
                  <a:txBody>
                    <a:bodyPr/>
                    <a:lstStyle/>
                    <a:p>
                      <a:pPr algn="l" defTabSz="647700">
                        <a:defRPr sz="1800">
                          <a:solidFill>
                            <a:srgbClr val="000000"/>
                          </a:solidFill>
                        </a:defRPr>
                      </a:pPr>
                      <a:r>
                        <a:rPr sz="4200">
                          <a:solidFill>
                            <a:srgbClr val="FFFFFF"/>
                          </a:solidFill>
                        </a:rPr>
                        <a:t>Variables</a:t>
                      </a:r>
                    </a:p>
                  </a:txBody>
                  <a:tcPr marL="50800" marR="50800" marT="50800" marB="50800" anchor="ctr" horzOverflow="overflow"/>
                </a:tc>
                <a:tc>
                  <a:txBody>
                    <a:bodyPr/>
                    <a:lstStyle/>
                    <a:p>
                      <a:pPr algn="l" defTabSz="647700">
                        <a:defRPr sz="1800">
                          <a:solidFill>
                            <a:srgbClr val="000000"/>
                          </a:solidFill>
                        </a:defRPr>
                      </a:pPr>
                      <a:r>
                        <a:rPr sz="4200">
                          <a:solidFill>
                            <a:srgbClr val="FFFFFF"/>
                          </a:solidFill>
                        </a:rPr>
                        <a:t>No. (%)</a:t>
                      </a:r>
                    </a:p>
                  </a:txBody>
                  <a:tcPr marL="50800" marR="50800" marT="50800" marB="50800" anchor="ctr" horzOverflow="overflow"/>
                </a:tc>
                <a:extLst>
                  <a:ext uri="{0D108BD9-81ED-4DB2-BD59-A6C34878D82A}">
                    <a16:rowId xmlns:a16="http://schemas.microsoft.com/office/drawing/2014/main" val="10000"/>
                  </a:ext>
                </a:extLst>
              </a:tr>
              <a:tr h="1371240">
                <a:tc>
                  <a:txBody>
                    <a:bodyPr/>
                    <a:lstStyle/>
                    <a:p>
                      <a:pPr algn="l">
                        <a:defRPr sz="1800">
                          <a:solidFill>
                            <a:srgbClr val="000000"/>
                          </a:solidFill>
                        </a:defRPr>
                      </a:pPr>
                      <a:r>
                        <a:rPr sz="4200">
                          <a:solidFill>
                            <a:srgbClr val="5C5C5C"/>
                          </a:solidFill>
                        </a:rPr>
                        <a:t>Pregnant women’s information sources</a:t>
                      </a:r>
                    </a:p>
                  </a:txBody>
                  <a:tcPr marL="50800" marR="50800" marT="50800" marB="50800" anchor="ctr" horzOverflow="overflow"/>
                </a:tc>
                <a:tc>
                  <a:txBody>
                    <a:bodyPr/>
                    <a:lstStyle/>
                    <a:p>
                      <a:pPr algn="l">
                        <a:defRPr sz="4200">
                          <a:sym typeface="Iowan Old Style Roman"/>
                        </a:defRPr>
                      </a:pPr>
                      <a:endParaRPr/>
                    </a:p>
                  </a:txBody>
                  <a:tcPr marL="50800" marR="50800" marT="50800" marB="50800" anchor="ctr" horzOverflow="overflow"/>
                </a:tc>
                <a:extLst>
                  <a:ext uri="{0D108BD9-81ED-4DB2-BD59-A6C34878D82A}">
                    <a16:rowId xmlns:a16="http://schemas.microsoft.com/office/drawing/2014/main" val="10001"/>
                  </a:ext>
                </a:extLst>
              </a:tr>
              <a:tr h="1371240">
                <a:tc>
                  <a:txBody>
                    <a:bodyPr/>
                    <a:lstStyle/>
                    <a:p>
                      <a:pPr algn="l">
                        <a:defRPr sz="1800">
                          <a:solidFill>
                            <a:srgbClr val="000000"/>
                          </a:solidFill>
                        </a:defRPr>
                      </a:pPr>
                      <a:r>
                        <a:rPr sz="4200">
                          <a:solidFill>
                            <a:srgbClr val="5C5C5C"/>
                          </a:solidFill>
                        </a:rPr>
                        <a:t>Friends and relatives</a:t>
                      </a:r>
                    </a:p>
                  </a:txBody>
                  <a:tcPr marL="50800" marR="50800" marT="50800" marB="50800" anchor="ctr" horzOverflow="overflow"/>
                </a:tc>
                <a:tc>
                  <a:txBody>
                    <a:bodyPr/>
                    <a:lstStyle/>
                    <a:p>
                      <a:pPr algn="l">
                        <a:defRPr sz="1800">
                          <a:solidFill>
                            <a:srgbClr val="000000"/>
                          </a:solidFill>
                        </a:defRPr>
                      </a:pPr>
                      <a:r>
                        <a:rPr sz="4200">
                          <a:solidFill>
                            <a:srgbClr val="5C5C5C"/>
                          </a:solidFill>
                          <a:sym typeface="Iowan Old Style Roman"/>
                        </a:rPr>
                        <a:t>123 (30.4)</a:t>
                      </a:r>
                    </a:p>
                  </a:txBody>
                  <a:tcPr marL="50800" marR="50800" marT="50800" marB="50800" anchor="ctr" horzOverflow="overflow"/>
                </a:tc>
                <a:extLst>
                  <a:ext uri="{0D108BD9-81ED-4DB2-BD59-A6C34878D82A}">
                    <a16:rowId xmlns:a16="http://schemas.microsoft.com/office/drawing/2014/main" val="10002"/>
                  </a:ext>
                </a:extLst>
              </a:tr>
              <a:tr h="1371240">
                <a:tc>
                  <a:txBody>
                    <a:bodyPr/>
                    <a:lstStyle/>
                    <a:p>
                      <a:pPr algn="l">
                        <a:defRPr sz="1800">
                          <a:solidFill>
                            <a:srgbClr val="000000"/>
                          </a:solidFill>
                        </a:defRPr>
                      </a:pPr>
                      <a:r>
                        <a:rPr sz="4200">
                          <a:solidFill>
                            <a:srgbClr val="5C5C5C"/>
                          </a:solidFill>
                        </a:rPr>
                        <a:t>Physicians</a:t>
                      </a:r>
                    </a:p>
                  </a:txBody>
                  <a:tcPr marL="50800" marR="50800" marT="50800" marB="50800" anchor="ctr" horzOverflow="overflow"/>
                </a:tc>
                <a:tc>
                  <a:txBody>
                    <a:bodyPr/>
                    <a:lstStyle/>
                    <a:p>
                      <a:pPr algn="l">
                        <a:defRPr sz="1800">
                          <a:solidFill>
                            <a:srgbClr val="000000"/>
                          </a:solidFill>
                        </a:defRPr>
                      </a:pPr>
                      <a:r>
                        <a:rPr sz="4200">
                          <a:solidFill>
                            <a:srgbClr val="5C5C5C"/>
                          </a:solidFill>
                          <a:sym typeface="Iowan Old Style Roman"/>
                        </a:rPr>
                        <a:t>26 (6.4)</a:t>
                      </a:r>
                    </a:p>
                  </a:txBody>
                  <a:tcPr marL="50800" marR="50800" marT="50800" marB="50800" anchor="ctr" horzOverflow="overflow"/>
                </a:tc>
                <a:extLst>
                  <a:ext uri="{0D108BD9-81ED-4DB2-BD59-A6C34878D82A}">
                    <a16:rowId xmlns:a16="http://schemas.microsoft.com/office/drawing/2014/main" val="10003"/>
                  </a:ext>
                </a:extLst>
              </a:tr>
              <a:tr h="1371240">
                <a:tc>
                  <a:txBody>
                    <a:bodyPr/>
                    <a:lstStyle/>
                    <a:p>
                      <a:pPr algn="l">
                        <a:defRPr sz="1800">
                          <a:solidFill>
                            <a:srgbClr val="000000"/>
                          </a:solidFill>
                        </a:defRPr>
                      </a:pPr>
                      <a:r>
                        <a:rPr sz="4200">
                          <a:solidFill>
                            <a:srgbClr val="5C5C5C"/>
                          </a:solidFill>
                        </a:rPr>
                        <a:t>Nurses – midwives</a:t>
                      </a:r>
                    </a:p>
                  </a:txBody>
                  <a:tcPr marL="50800" marR="50800" marT="50800" marB="50800" anchor="ctr" horzOverflow="overflow"/>
                </a:tc>
                <a:tc>
                  <a:txBody>
                    <a:bodyPr/>
                    <a:lstStyle/>
                    <a:p>
                      <a:pPr algn="l">
                        <a:defRPr sz="1800">
                          <a:solidFill>
                            <a:srgbClr val="000000"/>
                          </a:solidFill>
                        </a:defRPr>
                      </a:pPr>
                      <a:r>
                        <a:rPr sz="4200">
                          <a:solidFill>
                            <a:srgbClr val="5C5C5C"/>
                          </a:solidFill>
                          <a:sym typeface="Iowan Old Style Roman"/>
                        </a:rPr>
                        <a:t>27 (6.7)</a:t>
                      </a:r>
                    </a:p>
                  </a:txBody>
                  <a:tcPr marL="50800" marR="50800" marT="50800" marB="50800" anchor="ctr" horzOverflow="overflow"/>
                </a:tc>
                <a:extLst>
                  <a:ext uri="{0D108BD9-81ED-4DB2-BD59-A6C34878D82A}">
                    <a16:rowId xmlns:a16="http://schemas.microsoft.com/office/drawing/2014/main" val="10004"/>
                  </a:ext>
                </a:extLst>
              </a:tr>
              <a:tr h="1371240">
                <a:tc>
                  <a:txBody>
                    <a:bodyPr/>
                    <a:lstStyle/>
                    <a:p>
                      <a:pPr algn="l">
                        <a:defRPr sz="1800">
                          <a:solidFill>
                            <a:srgbClr val="000000"/>
                          </a:solidFill>
                        </a:defRPr>
                      </a:pPr>
                      <a:r>
                        <a:rPr sz="4200">
                          <a:solidFill>
                            <a:srgbClr val="5C5C5C"/>
                          </a:solidFill>
                        </a:rPr>
                        <a:t>Radio and television</a:t>
                      </a:r>
                    </a:p>
                  </a:txBody>
                  <a:tcPr marL="50800" marR="50800" marT="50800" marB="50800" anchor="ctr" horzOverflow="overflow"/>
                </a:tc>
                <a:tc>
                  <a:txBody>
                    <a:bodyPr/>
                    <a:lstStyle/>
                    <a:p>
                      <a:pPr algn="l">
                        <a:defRPr sz="1800">
                          <a:solidFill>
                            <a:srgbClr val="000000"/>
                          </a:solidFill>
                        </a:defRPr>
                      </a:pPr>
                      <a:r>
                        <a:rPr sz="4200">
                          <a:solidFill>
                            <a:srgbClr val="5C5C5C"/>
                          </a:solidFill>
                          <a:sym typeface="Iowan Old Style Roman"/>
                        </a:rPr>
                        <a:t>41 (10.1)</a:t>
                      </a:r>
                    </a:p>
                  </a:txBody>
                  <a:tcPr marL="50800" marR="50800" marT="50800" marB="50800" anchor="ctr" horzOverflow="overflow"/>
                </a:tc>
                <a:extLst>
                  <a:ext uri="{0D108BD9-81ED-4DB2-BD59-A6C34878D82A}">
                    <a16:rowId xmlns:a16="http://schemas.microsoft.com/office/drawing/2014/main" val="10005"/>
                  </a:ext>
                </a:extLst>
              </a:tr>
              <a:tr h="1371240">
                <a:tc>
                  <a:txBody>
                    <a:bodyPr/>
                    <a:lstStyle/>
                    <a:p>
                      <a:pPr algn="l">
                        <a:defRPr sz="1800">
                          <a:solidFill>
                            <a:srgbClr val="000000"/>
                          </a:solidFill>
                        </a:defRPr>
                      </a:pPr>
                      <a:r>
                        <a:rPr sz="4200">
                          <a:solidFill>
                            <a:srgbClr val="5C5C5C"/>
                          </a:solidFill>
                        </a:rPr>
                        <a:t>Internet</a:t>
                      </a:r>
                    </a:p>
                  </a:txBody>
                  <a:tcPr marL="50800" marR="50800" marT="50800" marB="50800" anchor="ctr" horzOverflow="overflow"/>
                </a:tc>
                <a:tc>
                  <a:txBody>
                    <a:bodyPr/>
                    <a:lstStyle/>
                    <a:p>
                      <a:pPr algn="l">
                        <a:defRPr sz="1800">
                          <a:solidFill>
                            <a:srgbClr val="000000"/>
                          </a:solidFill>
                        </a:defRPr>
                      </a:pPr>
                      <a:r>
                        <a:rPr sz="4200">
                          <a:solidFill>
                            <a:srgbClr val="5C5C5C"/>
                          </a:solidFill>
                          <a:sym typeface="Iowan Old Style Roman"/>
                        </a:rPr>
                        <a:t>170 (42)</a:t>
                      </a:r>
                    </a:p>
                  </a:txBody>
                  <a:tcPr marL="50800" marR="50800" marT="50800" marB="50800" anchor="ctr" horzOverflow="overflow"/>
                </a:tc>
                <a:extLst>
                  <a:ext uri="{0D108BD9-81ED-4DB2-BD59-A6C34878D82A}">
                    <a16:rowId xmlns:a16="http://schemas.microsoft.com/office/drawing/2014/main" val="10006"/>
                  </a:ext>
                </a:extLst>
              </a:tr>
              <a:tr h="1371240">
                <a:tc>
                  <a:txBody>
                    <a:bodyPr/>
                    <a:lstStyle/>
                    <a:p>
                      <a:pPr algn="l">
                        <a:defRPr sz="1800">
                          <a:solidFill>
                            <a:srgbClr val="000000"/>
                          </a:solidFill>
                        </a:defRPr>
                      </a:pPr>
                      <a:r>
                        <a:rPr sz="4200">
                          <a:solidFill>
                            <a:srgbClr val="5C5C5C"/>
                          </a:solidFill>
                        </a:rPr>
                        <a:t>Others</a:t>
                      </a:r>
                    </a:p>
                  </a:txBody>
                  <a:tcPr marL="50800" marR="50800" marT="50800" marB="50800" anchor="ctr" horzOverflow="overflow">
                    <a:lnB w="12700">
                      <a:miter lim="400000"/>
                    </a:lnB>
                  </a:tcPr>
                </a:tc>
                <a:tc>
                  <a:txBody>
                    <a:bodyPr/>
                    <a:lstStyle/>
                    <a:p>
                      <a:pPr algn="l">
                        <a:defRPr sz="1800">
                          <a:solidFill>
                            <a:srgbClr val="000000"/>
                          </a:solidFill>
                        </a:defRPr>
                      </a:pPr>
                      <a:r>
                        <a:rPr sz="4200">
                          <a:solidFill>
                            <a:srgbClr val="5C5C5C"/>
                          </a:solidFill>
                          <a:sym typeface="Iowan Old Style Roman"/>
                        </a:rPr>
                        <a:t>18 (4.4)</a:t>
                      </a:r>
                    </a:p>
                  </a:txBody>
                  <a:tcPr marL="50800" marR="50800" marT="50800" marB="50800" anchor="ctr" horzOverflow="overflow">
                    <a:lnB w="12700">
                      <a:miter lim="400000"/>
                    </a:lnB>
                  </a:tcPr>
                </a:tc>
                <a:extLst>
                  <a:ext uri="{0D108BD9-81ED-4DB2-BD59-A6C34878D82A}">
                    <a16:rowId xmlns:a16="http://schemas.microsoft.com/office/drawing/2014/main" val="10007"/>
                  </a:ext>
                </a:extLst>
              </a:tr>
            </a:tbl>
          </a:graphicData>
        </a:graphic>
      </p:graphicFrame>
      <p:sp>
        <p:nvSpPr>
          <p:cNvPr id="172" name="Anesth Pain Med. 2023 Oct 8;13(5):e139079. doi: 10.5812/aapm-139079"/>
          <p:cNvSpPr txBox="1"/>
          <p:nvPr/>
        </p:nvSpPr>
        <p:spPr>
          <a:xfrm>
            <a:off x="1045257" y="1168794"/>
            <a:ext cx="12967687" cy="622301"/>
          </a:xfrm>
          <a:prstGeom prst="rect">
            <a:avLst/>
          </a:prstGeom>
          <a:solidFill>
            <a:schemeClr val="accent1">
              <a:hueOff val="-522454"/>
              <a:satOff val="1153"/>
              <a:lumOff val="13444"/>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3500">
                <a:solidFill>
                  <a:srgbClr val="FFFFFF"/>
                </a:solidFill>
                <a:latin typeface="DIN Alternate Bold"/>
                <a:ea typeface="DIN Alternate Bold"/>
                <a:cs typeface="DIN Alternate Bold"/>
                <a:sym typeface="DIN Alternate Bold"/>
              </a:defRPr>
            </a:pPr>
            <a:r>
              <a:t>Anesth Pain Med. 2023 Oct 8;13(5):e139079. doi: </a:t>
            </a:r>
            <a:r>
              <a:rPr>
                <a:hlinkClick r:id="rId2"/>
              </a:rPr>
              <a:t>10.5812/aapm-139079</a:t>
            </a:r>
          </a:p>
        </p:txBody>
      </p:sp>
      <p:sp>
        <p:nvSpPr>
          <p:cNvPr id="173" name="Flag"/>
          <p:cNvSpPr/>
          <p:nvPr/>
        </p:nvSpPr>
        <p:spPr>
          <a:xfrm>
            <a:off x="21516438" y="6152820"/>
            <a:ext cx="1088067" cy="1410360"/>
          </a:xfrm>
          <a:custGeom>
            <a:avLst/>
            <a:gdLst/>
            <a:ahLst/>
            <a:cxnLst>
              <a:cxn ang="0">
                <a:pos x="wd2" y="hd2"/>
              </a:cxn>
              <a:cxn ang="5400000">
                <a:pos x="wd2" y="hd2"/>
              </a:cxn>
              <a:cxn ang="10800000">
                <a:pos x="wd2" y="hd2"/>
              </a:cxn>
              <a:cxn ang="16200000">
                <a:pos x="wd2" y="hd2"/>
              </a:cxn>
            </a:cxnLst>
            <a:rect l="0" t="0" r="r" b="b"/>
            <a:pathLst>
              <a:path w="21600" h="21600" extrusionOk="0">
                <a:moveTo>
                  <a:pt x="1385" y="0"/>
                </a:moveTo>
                <a:cubicBezTo>
                  <a:pt x="616" y="0"/>
                  <a:pt x="0" y="475"/>
                  <a:pt x="0" y="1069"/>
                </a:cubicBezTo>
                <a:cubicBezTo>
                  <a:pt x="0" y="1490"/>
                  <a:pt x="321" y="1855"/>
                  <a:pt x="782" y="2028"/>
                </a:cubicBezTo>
                <a:lnTo>
                  <a:pt x="782" y="21600"/>
                </a:lnTo>
                <a:lnTo>
                  <a:pt x="1993" y="21600"/>
                </a:lnTo>
                <a:lnTo>
                  <a:pt x="1993" y="2023"/>
                </a:lnTo>
                <a:cubicBezTo>
                  <a:pt x="2454" y="1850"/>
                  <a:pt x="2769" y="1490"/>
                  <a:pt x="2769" y="1069"/>
                </a:cubicBezTo>
                <a:cubicBezTo>
                  <a:pt x="2769" y="481"/>
                  <a:pt x="2155" y="0"/>
                  <a:pt x="1385" y="0"/>
                </a:cubicBezTo>
                <a:close/>
                <a:moveTo>
                  <a:pt x="6999" y="2126"/>
                </a:moveTo>
                <a:cubicBezTo>
                  <a:pt x="4468" y="2126"/>
                  <a:pt x="2565" y="2616"/>
                  <a:pt x="2565" y="2616"/>
                </a:cubicBezTo>
                <a:lnTo>
                  <a:pt x="2565" y="13368"/>
                </a:lnTo>
                <a:cubicBezTo>
                  <a:pt x="2565" y="13368"/>
                  <a:pt x="4468" y="12878"/>
                  <a:pt x="6999" y="12878"/>
                </a:cubicBezTo>
                <a:cubicBezTo>
                  <a:pt x="9530" y="12878"/>
                  <a:pt x="12210" y="14253"/>
                  <a:pt x="14916" y="14253"/>
                </a:cubicBezTo>
                <a:cubicBezTo>
                  <a:pt x="17622" y="14253"/>
                  <a:pt x="21600" y="13368"/>
                  <a:pt x="21600" y="13368"/>
                </a:cubicBezTo>
                <a:lnTo>
                  <a:pt x="21600" y="2616"/>
                </a:lnTo>
                <a:cubicBezTo>
                  <a:pt x="21600" y="2616"/>
                  <a:pt x="17615" y="3501"/>
                  <a:pt x="14916" y="3501"/>
                </a:cubicBezTo>
                <a:cubicBezTo>
                  <a:pt x="12217" y="3501"/>
                  <a:pt x="9530" y="2126"/>
                  <a:pt x="6999" y="2126"/>
                </a:cubicBezTo>
                <a:close/>
              </a:path>
            </a:pathLst>
          </a:custGeom>
          <a:gradFill>
            <a:gsLst>
              <a:gs pos="0">
                <a:schemeClr val="accent5">
                  <a:satOff val="7361"/>
                  <a:lumOff val="7535"/>
                </a:schemeClr>
              </a:gs>
              <a:gs pos="100000">
                <a:schemeClr val="accent5">
                  <a:lumOff val="-8059"/>
                </a:schemeClr>
              </a:gs>
            </a:gsLst>
            <a:lin ang="5400000"/>
          </a:gradFill>
          <a:ln w="12700">
            <a:miter lim="400000"/>
          </a:ln>
        </p:spPr>
        <p:txBody>
          <a:bodyPr lIns="50800" tIns="50800" rIns="50800" bIns="50800" anchor="ctr"/>
          <a:lstStyle/>
          <a:p>
            <a:pPr algn="ctr">
              <a:spcBef>
                <a:spcPts val="0"/>
              </a:spcBef>
              <a:defRPr sz="3500">
                <a:solidFill>
                  <a:srgbClr val="FFFFFF"/>
                </a:solidFill>
                <a:latin typeface="DIN Alternate Bold"/>
                <a:ea typeface="DIN Alternate Bold"/>
                <a:cs typeface="DIN Alternate Bold"/>
                <a:sym typeface="DIN Alternate Bold"/>
              </a:defRPr>
            </a:pPr>
            <a:endParaRPr/>
          </a:p>
        </p:txBody>
      </p:sp>
      <p:sp>
        <p:nvSpPr>
          <p:cNvPr id="174" name="Flag"/>
          <p:cNvSpPr/>
          <p:nvPr/>
        </p:nvSpPr>
        <p:spPr>
          <a:xfrm>
            <a:off x="21516438" y="7611281"/>
            <a:ext cx="1088067" cy="1410359"/>
          </a:xfrm>
          <a:custGeom>
            <a:avLst/>
            <a:gdLst/>
            <a:ahLst/>
            <a:cxnLst>
              <a:cxn ang="0">
                <a:pos x="wd2" y="hd2"/>
              </a:cxn>
              <a:cxn ang="5400000">
                <a:pos x="wd2" y="hd2"/>
              </a:cxn>
              <a:cxn ang="10800000">
                <a:pos x="wd2" y="hd2"/>
              </a:cxn>
              <a:cxn ang="16200000">
                <a:pos x="wd2" y="hd2"/>
              </a:cxn>
            </a:cxnLst>
            <a:rect l="0" t="0" r="r" b="b"/>
            <a:pathLst>
              <a:path w="21600" h="21600" extrusionOk="0">
                <a:moveTo>
                  <a:pt x="1385" y="0"/>
                </a:moveTo>
                <a:cubicBezTo>
                  <a:pt x="616" y="0"/>
                  <a:pt x="0" y="475"/>
                  <a:pt x="0" y="1069"/>
                </a:cubicBezTo>
                <a:cubicBezTo>
                  <a:pt x="0" y="1490"/>
                  <a:pt x="321" y="1855"/>
                  <a:pt x="782" y="2028"/>
                </a:cubicBezTo>
                <a:lnTo>
                  <a:pt x="782" y="21600"/>
                </a:lnTo>
                <a:lnTo>
                  <a:pt x="1993" y="21600"/>
                </a:lnTo>
                <a:lnTo>
                  <a:pt x="1993" y="2023"/>
                </a:lnTo>
                <a:cubicBezTo>
                  <a:pt x="2454" y="1850"/>
                  <a:pt x="2769" y="1490"/>
                  <a:pt x="2769" y="1069"/>
                </a:cubicBezTo>
                <a:cubicBezTo>
                  <a:pt x="2769" y="481"/>
                  <a:pt x="2155" y="0"/>
                  <a:pt x="1385" y="0"/>
                </a:cubicBezTo>
                <a:close/>
                <a:moveTo>
                  <a:pt x="6999" y="2126"/>
                </a:moveTo>
                <a:cubicBezTo>
                  <a:pt x="4468" y="2126"/>
                  <a:pt x="2565" y="2616"/>
                  <a:pt x="2565" y="2616"/>
                </a:cubicBezTo>
                <a:lnTo>
                  <a:pt x="2565" y="13368"/>
                </a:lnTo>
                <a:cubicBezTo>
                  <a:pt x="2565" y="13368"/>
                  <a:pt x="4468" y="12878"/>
                  <a:pt x="6999" y="12878"/>
                </a:cubicBezTo>
                <a:cubicBezTo>
                  <a:pt x="9530" y="12878"/>
                  <a:pt x="12210" y="14253"/>
                  <a:pt x="14916" y="14253"/>
                </a:cubicBezTo>
                <a:cubicBezTo>
                  <a:pt x="17622" y="14253"/>
                  <a:pt x="21600" y="13368"/>
                  <a:pt x="21600" y="13368"/>
                </a:cubicBezTo>
                <a:lnTo>
                  <a:pt x="21600" y="2616"/>
                </a:lnTo>
                <a:cubicBezTo>
                  <a:pt x="21600" y="2616"/>
                  <a:pt x="17615" y="3501"/>
                  <a:pt x="14916" y="3501"/>
                </a:cubicBezTo>
                <a:cubicBezTo>
                  <a:pt x="12217" y="3501"/>
                  <a:pt x="9530" y="2126"/>
                  <a:pt x="6999" y="2126"/>
                </a:cubicBezTo>
                <a:close/>
              </a:path>
            </a:pathLst>
          </a:custGeom>
          <a:gradFill>
            <a:gsLst>
              <a:gs pos="0">
                <a:schemeClr val="accent5">
                  <a:satOff val="7361"/>
                  <a:lumOff val="7535"/>
                </a:schemeClr>
              </a:gs>
              <a:gs pos="100000">
                <a:schemeClr val="accent5">
                  <a:lumOff val="-8059"/>
                </a:schemeClr>
              </a:gs>
            </a:gsLst>
            <a:lin ang="5400000"/>
          </a:gradFill>
          <a:ln w="12700">
            <a:miter lim="400000"/>
          </a:ln>
        </p:spPr>
        <p:txBody>
          <a:bodyPr lIns="50800" tIns="50800" rIns="50800" bIns="50800" anchor="ctr"/>
          <a:lstStyle/>
          <a:p>
            <a:pPr algn="ctr">
              <a:spcBef>
                <a:spcPts val="0"/>
              </a:spcBef>
              <a:defRPr sz="3500">
                <a:solidFill>
                  <a:srgbClr val="FFFFFF"/>
                </a:solidFill>
                <a:latin typeface="DIN Alternate Bold"/>
                <a:ea typeface="DIN Alternate Bold"/>
                <a:cs typeface="DIN Alternate Bold"/>
                <a:sym typeface="DIN Alternate Bold"/>
              </a:defRPr>
            </a:pPr>
            <a:endParaRP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 name="Abstract background with layers of red and white rectangles" descr="Abstract background with layers of red and white rectangles"/>
          <p:cNvPicPr>
            <a:picLocks noGrp="1" noChangeAspect="1"/>
          </p:cNvPicPr>
          <p:nvPr>
            <p:ph type="pic" idx="21"/>
          </p:nvPr>
        </p:nvPicPr>
        <p:blipFill>
          <a:blip r:embed="rId2"/>
          <a:srcRect l="155" t="16535" r="155" b="31852"/>
          <a:stretch>
            <a:fillRect/>
          </a:stretch>
        </p:blipFill>
        <p:spPr>
          <a:xfrm>
            <a:off x="0" y="0"/>
            <a:ext cx="24384000" cy="13716000"/>
          </a:xfrm>
          <a:prstGeom prst="rect">
            <a:avLst/>
          </a:prstGeom>
        </p:spPr>
      </p:pic>
      <p:sp>
        <p:nvSpPr>
          <p:cNvPr id="451" name="Rectangle"/>
          <p:cNvSpPr>
            <a:spLocks noGrp="1"/>
          </p:cNvSpPr>
          <p:nvPr>
            <p:ph type="body" idx="22"/>
          </p:nvPr>
        </p:nvSpPr>
        <p:spPr>
          <a:prstGeom prst="rect">
            <a:avLst/>
          </a:prstGeom>
        </p:spPr>
        <p:txBody>
          <a:bodyPr/>
          <a:lstStyle/>
          <a:p>
            <a:pPr marL="0" indent="0" algn="ctr">
              <a:spcBef>
                <a:spcPts val="0"/>
              </a:spcBef>
              <a:buSzTx/>
              <a:buFontTx/>
              <a:buNone/>
              <a:defRPr sz="3500">
                <a:latin typeface="DIN Alternate Bold"/>
                <a:ea typeface="DIN Alternate Bold"/>
                <a:cs typeface="DIN Alternate Bold"/>
                <a:sym typeface="DIN Alternate Bold"/>
              </a:defRPr>
            </a:pPr>
            <a:endParaRPr/>
          </a:p>
        </p:txBody>
      </p:sp>
      <p:sp>
        <p:nvSpPr>
          <p:cNvPr id="452" name="Line"/>
          <p:cNvSpPr/>
          <p:nvPr/>
        </p:nvSpPr>
        <p:spPr>
          <a:xfrm>
            <a:off x="1016000" y="107188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453" name="References"/>
          <p:cNvSpPr txBox="1">
            <a:spLocks noGrp="1"/>
          </p:cNvSpPr>
          <p:nvPr>
            <p:ph type="title"/>
          </p:nvPr>
        </p:nvSpPr>
        <p:spPr>
          <a:prstGeom prst="rect">
            <a:avLst/>
          </a:prstGeom>
        </p:spPr>
        <p:txBody>
          <a:bodyPr/>
          <a:lstStyle/>
          <a:p>
            <a:r>
              <a:t>References</a:t>
            </a:r>
          </a:p>
        </p:txBody>
      </p:sp>
      <p:sp>
        <p:nvSpPr>
          <p:cNvPr id="454" name="Double-click to edit"/>
          <p:cNvSpPr txBox="1">
            <a:spLocks noGrp="1"/>
          </p:cNvSpPr>
          <p:nvPr>
            <p:ph type="body" sz="quarter" idx="1"/>
          </p:nvPr>
        </p:nvSpPr>
        <p:spPr>
          <a:prstGeom prst="rect">
            <a:avLst/>
          </a:prstGeom>
        </p:spPr>
        <p:txBody>
          <a:bodyPr/>
          <a:lstStyle/>
          <a:p>
            <a:endParaRP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J Clin Monit Comput. 2000;16(8):597-608. doi: 10.1023/a:1012268617009. Neonatal monitoring after maternal fentanyl analgesia in labor. E M Nikkola 1, T J Jahnukainen, U U Ekblad, P O Kero, M A Salonen…"/>
          <p:cNvSpPr txBox="1">
            <a:spLocks noGrp="1"/>
          </p:cNvSpPr>
          <p:nvPr>
            <p:ph type="body" idx="1"/>
          </p:nvPr>
        </p:nvSpPr>
        <p:spPr>
          <a:prstGeom prst="rect">
            <a:avLst/>
          </a:prstGeom>
        </p:spPr>
        <p:txBody>
          <a:bodyPr/>
          <a:lstStyle/>
          <a:p>
            <a:pPr marL="508000" indent="-508000" defTabSz="660400">
              <a:spcBef>
                <a:spcPts val="2000"/>
              </a:spcBef>
              <a:defRPr sz="3600"/>
            </a:pPr>
            <a:r>
              <a:t>J Clin Monit Comput. 2000;16(8):597-608. doi: 10.1023/a:1012268617009. Neonatal monitoring after maternal fentanyl analgesia in labor. E M Nikkola 1, T J Jahnukainen, U U Ekblad, P O Kero, M A Salonen</a:t>
            </a:r>
          </a:p>
          <a:p>
            <a:pPr marL="508000" indent="-508000" defTabSz="660400">
              <a:spcBef>
                <a:spcPts val="2000"/>
              </a:spcBef>
              <a:defRPr sz="3600"/>
            </a:pPr>
            <a:r>
              <a:t>Reg Anesth Pain Med. 2016 Mar-Apr;41(2):140-5. doi: 10.1097/AAP.0000000000000355. Ultrasound-Guided Pudendal Nerve Block at the Entrance of the Pudendal (Alcock) Canal: Description of Anatomy and Clinical Technique. Thomas Fichtner Bendtsen 1, Teresa Parras, Bernhard Moriggl, Vincent Chan, Lilli Lundby, Steen Buntzen, Karoline Dalgaard, Birgitte Brandsborg, Jens Børglum</a:t>
            </a:r>
          </a:p>
          <a:p>
            <a:pPr marL="508000" indent="-508000" defTabSz="660400">
              <a:spcBef>
                <a:spcPts val="2000"/>
              </a:spcBef>
              <a:defRPr sz="3600"/>
            </a:pPr>
            <a:r>
              <a:t>Reg Anesth Pain Med. 2016 Sep-Oct;41(5):621-7. doi: 10.1097/AAP.0000000000000451. The Erector Spinae Plane Block: A Novel Analgesic Technique in Thoracic Neuropathic Pain. Mauricio Forero 1, Sanjib D Adhikary, Hector Lopez, Calvin Tsui, Ki Jinn Chin</a:t>
            </a:r>
          </a:p>
          <a:p>
            <a:pPr marL="508000" indent="-508000" defTabSz="660400">
              <a:spcBef>
                <a:spcPts val="2000"/>
              </a:spcBef>
              <a:defRPr sz="3600"/>
            </a:pPr>
            <a:r>
              <a:t>Anesthesiology. 2002 Aug;97(2):521; author reply 521-2. doi: 10.1097/00000542-200208000-00037. The use of a nerve stimulator for thoracic paravertebral block. Scott A Lang</a:t>
            </a:r>
          </a:p>
          <a:p>
            <a:pPr marL="508000" indent="-508000" defTabSz="660400">
              <a:spcBef>
                <a:spcPts val="2000"/>
              </a:spcBef>
              <a:defRPr sz="3600"/>
            </a:pPr>
            <a:r>
              <a:t>Front Surg. 2022 Apr 1;9:674987. doi: 10.3389/fsurg.2022.674987. Efficacy of Transversus Abdominis Plane Block in Patients After Laparoscopic Radical Cervical Cancer Surgery. Xiaoyu Ma 1,†, Yi Gao 1,†, Jing Wang 2, Zhen Wu 3, Huasu Shen 1, Ping Wang 1,*</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Anaesth Rep. 2020 Nov 12;8(2):e12083. doi: 10.1002/anr3.12083. The erector spinae plane block for obstetric analgesia: a case series of a novel technique. J S Vilchis Rentería 1, P W H Peng 2, M Forero 3,✉…"/>
          <p:cNvSpPr txBox="1">
            <a:spLocks noGrp="1"/>
          </p:cNvSpPr>
          <p:nvPr>
            <p:ph type="body" idx="1"/>
          </p:nvPr>
        </p:nvSpPr>
        <p:spPr>
          <a:prstGeom prst="rect">
            <a:avLst/>
          </a:prstGeom>
        </p:spPr>
        <p:txBody>
          <a:bodyPr/>
          <a:lstStyle/>
          <a:p>
            <a:pPr marL="514350" indent="-514350" defTabSz="668655">
              <a:spcBef>
                <a:spcPts val="2000"/>
              </a:spcBef>
              <a:defRPr sz="3645"/>
            </a:pPr>
            <a:r>
              <a:t>Anaesth Rep. 2020 Nov 12;8(2):e12083. doi: 10.1002/anr3.12083. The erector spinae plane block for obstetric analgesia: a case series of a novel technique. J S Vilchis Rentería 1, P W H Peng 2, M Forero 3,✉</a:t>
            </a:r>
          </a:p>
          <a:p>
            <a:pPr marL="514350" indent="-514350" defTabSz="668655">
              <a:spcBef>
                <a:spcPts val="2000"/>
              </a:spcBef>
              <a:defRPr sz="3645"/>
            </a:pPr>
            <a:r>
              <a:t>A A Pract. 2020 May;14(7):e01193. doi: 10.1213/XAA.0000000000001193. Posterior Quadratus Lumborum Block for Labor Analgesia: A Case Report. Johanna Blair de Haan 1, Subhan Tabba, Linden O Lee, Semhar Ghebremichael, Sudipta Sen, Daniel Shoham, Nadia Hernandez</a:t>
            </a:r>
          </a:p>
          <a:p>
            <a:pPr marL="514350" indent="-514350" defTabSz="668655">
              <a:spcBef>
                <a:spcPts val="2000"/>
              </a:spcBef>
              <a:defRPr sz="3645"/>
            </a:pPr>
            <a:r>
              <a:t>ANESTHESIA IN OBSTETRICS. Regional methods of anesthesia in labor pain relief: a systematic review. Published 28.10.2022. O.A. Makcharin+Elena A. Lebedeva+N.V. Kochubeinik+</a:t>
            </a:r>
          </a:p>
          <a:p>
            <a:pPr marL="514350" indent="-514350" defTabSz="668655">
              <a:spcBef>
                <a:spcPts val="2000"/>
              </a:spcBef>
              <a:defRPr sz="3645"/>
            </a:pPr>
            <a:r>
              <a:t>Br J Anaesth. 2009 Apr;102(4):534-9. doi: 10.1093/bja/aep015. Epub 2009 Feb 24. Ultrasound-guided paravertebral puncture and placement of catheters in human cadavers: an imaging study. C Luyet 1, U Eichenberger, R Greif, A Vogt, Z Szücs Farkas, B Moriggl</a:t>
            </a:r>
          </a:p>
          <a:p>
            <a:pPr marL="514350" indent="-514350" defTabSz="668655">
              <a:spcBef>
                <a:spcPts val="2000"/>
              </a:spcBef>
              <a:defRPr sz="3645"/>
            </a:pPr>
            <a:r>
              <a:t>Reg Anesth Pain Med . 2016 Nov/Dec;41(6):757-762. doi: 10.1097/AAP.0000000000000495. Quadratus Lumborum Block Versus Transversus Abdominis Plane Block for Postoperative Pain After Cesarean Delivery: A Randomized Controlled Trial. Rafael Blanco 1, Tarek Ansari, Waleed Riad, Nanda Shetty</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Can Fam Physician. 2007 Mar;53(3):437–442. Single-dose intrathecal analgesia to control labour pain. Is it a useful alternative to epidural analgesia? RG Minty, Len Kelly, Alana Minty, DC Hammett…"/>
          <p:cNvSpPr txBox="1">
            <a:spLocks noGrp="1"/>
          </p:cNvSpPr>
          <p:nvPr>
            <p:ph type="body" idx="1"/>
          </p:nvPr>
        </p:nvSpPr>
        <p:spPr>
          <a:prstGeom prst="rect">
            <a:avLst/>
          </a:prstGeom>
        </p:spPr>
        <p:txBody>
          <a:bodyPr/>
          <a:lstStyle/>
          <a:p>
            <a:pPr marL="520700" indent="-520700" defTabSz="676909">
              <a:spcBef>
                <a:spcPts val="2000"/>
              </a:spcBef>
              <a:defRPr sz="3690"/>
            </a:pPr>
            <a:r>
              <a:t>Can Fam Physician. 2007 Mar;53(3):437–442. Single-dose intrathecal analgesia to control labour pain. Is it a useful alternative to epidural analgesia? RG Minty, Len Kelly, Alana Minty, DC Hammett</a:t>
            </a:r>
          </a:p>
          <a:p>
            <a:pPr marL="520700" indent="-520700" defTabSz="676909">
              <a:spcBef>
                <a:spcPts val="2000"/>
              </a:spcBef>
              <a:defRPr sz="3690"/>
            </a:pPr>
            <a:r>
              <a:t>Anesth Pain Med. 2021 Mar 1;11(1):e108335. doi: 10.5812/aapm.108335. Comparison of Spinal Versus Epidural Analgesia for Vaginal Delivery: A Randomized Double Blinded Clinical Trial. Farnad Imani, Sarah Lotfi, Javad Aminisaman, Afshar Shahmohamadi, Abbas Ahmadi</a:t>
            </a:r>
          </a:p>
          <a:p>
            <a:pPr marL="520700" indent="-520700" defTabSz="676909">
              <a:spcBef>
                <a:spcPts val="2000"/>
              </a:spcBef>
              <a:defRPr sz="3690"/>
            </a:pPr>
            <a:r>
              <a:t>OBSTETRIC ANESTHESIOLOGY: RESEARCH REPORT. Continuous Spinal Analgesia for Labor and Delivery, An Observational Study with a 23-Gauge Spinal Catheter. Tao, Weike MD*; Grant, Erica N. MD, MSc*; Craig, Margaret G. MD*; McIntire, Donald D. PhD†; Leveno, Kenneth J. MD</a:t>
            </a:r>
          </a:p>
          <a:p>
            <a:pPr marL="520700" indent="-520700" defTabSz="676909">
              <a:spcBef>
                <a:spcPts val="2000"/>
              </a:spcBef>
              <a:defRPr sz="3690"/>
            </a:pPr>
            <a:r>
              <a:t>Continuous Spinal Analgesia for Labor and Delivery. Tao, Weike MD*; Grant, Erica N. MD, MSc*; Craig, Margaret G. MD*; McIntire, Donald D. PhD†; Leveno, Kenneth J. MD†. Anesthesia &amp; Analgesia 121(5):p 1290-1294, November 2015. | DOI: 10.1213/ANE.0000000000000903</a:t>
            </a:r>
          </a:p>
          <a:p>
            <a:pPr marL="520700" indent="-520700" defTabSz="676909">
              <a:spcBef>
                <a:spcPts val="2000"/>
              </a:spcBef>
              <a:defRPr sz="3690"/>
            </a:pPr>
            <a:r>
              <a:t>Single-dose intrathecal analgesia: a safe and effective method of labor analgesia for parturients in low resource areas. Gian Chauhan, Poonam Samyal &amp; Anshit Abhi Pathania. Ain-Shams Journal of Anesthesiology. volume 12, Article number: 23 (2020)</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Chau, Anthonya,b,c; Tsen, Lawrence C.d. Neuraxial initiation techniques for labor analgesia: Comparative insights on standard epidural, combined spinal-epidural and dural puncture epidural analgesia. Current Opinion in Anesthesiology 38(3):p 195-201, Jun"/>
          <p:cNvSpPr txBox="1">
            <a:spLocks noGrp="1"/>
          </p:cNvSpPr>
          <p:nvPr>
            <p:ph type="body" idx="1"/>
          </p:nvPr>
        </p:nvSpPr>
        <p:spPr>
          <a:prstGeom prst="rect">
            <a:avLst/>
          </a:prstGeom>
        </p:spPr>
        <p:txBody>
          <a:bodyPr/>
          <a:lstStyle/>
          <a:p>
            <a:pPr marL="577850" indent="-577850" defTabSz="751205">
              <a:spcBef>
                <a:spcPts val="2200"/>
              </a:spcBef>
              <a:defRPr sz="4095"/>
            </a:pPr>
            <a:r>
              <a:t>Chau, Anthonya,b,c; Tsen, Lawrence C.d. Neuraxial initiation techniques for labor analgesia: Comparative insights on standard epidural, combined spinal-epidural and dural puncture epidural analgesia. Current Opinion in Anesthesiology 38(3):p 195-201, June 2025. | DOI: 10.1097/ACO.0000000000001487</a:t>
            </a:r>
          </a:p>
          <a:p>
            <a:pPr marL="577850" indent="-577850" defTabSz="751205">
              <a:spcBef>
                <a:spcPts val="2200"/>
              </a:spcBef>
              <a:defRPr sz="4095"/>
            </a:pPr>
            <a:r>
              <a:t>Coviello A, Iacovazzo C, Frigo MG, Ianniello M, Cirillo D, Tierno G, de Siena AU, Buonanno P, Servillo G. Technical aspects of neuraxial analgesia during labor and maternity care: an updated overview. J Anesth Analg Crit Care. 2025 Jan 29;5(1):6. doi: 10.1186/s44158-025-00224-3. PMID: 39881415; PMCID: PMC11780834.</a:t>
            </a:r>
          </a:p>
          <a:p>
            <a:pPr marL="577850" indent="-577850" defTabSz="751205">
              <a:spcBef>
                <a:spcPts val="2200"/>
              </a:spcBef>
              <a:defRPr sz="4095"/>
            </a:pPr>
            <a:r>
              <a:t>BJA REVIEW ARTICLE. Volume 20, Issue 3P96-102March 2020. Open Archive. Neuraxial analgesia for labour. B. Shatil1 ∙ R. Smiley2 rms7@cumc.columbia.edu</a:t>
            </a:r>
          </a:p>
          <a:p>
            <a:pPr marL="577850" indent="-577850" defTabSz="751205">
              <a:spcBef>
                <a:spcPts val="2200"/>
              </a:spcBef>
              <a:defRPr sz="4095"/>
            </a:pPr>
            <a:r>
              <a:t>American Journal of Obstetrics &amp; gynecology volume 228, Issue 5, Supplement S1260-S1269May 2023. Modern labor epidural analgesia: implications for labor outcomes and maternal-fetal health</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Thank You!"/>
          <p:cNvSpPr txBox="1">
            <a:spLocks noGrp="1"/>
          </p:cNvSpPr>
          <p:nvPr>
            <p:ph type="body" idx="21"/>
          </p:nvPr>
        </p:nvSpPr>
        <p:spPr>
          <a:prstGeom prst="rect">
            <a:avLst/>
          </a:prstGeom>
        </p:spPr>
        <p:txBody>
          <a:bodyPr/>
          <a:lstStyle/>
          <a:p>
            <a:r>
              <a:t>Thank You!</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77" name="Labor analgesia-related articles in the world and in China"/>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Labor analgesia-related articles in the world and in China</a:t>
            </a:r>
          </a:p>
        </p:txBody>
      </p:sp>
      <p:pic>
        <p:nvPicPr>
          <p:cNvPr id="178" name="pasted-movie.png" descr="pasted-movie.png"/>
          <p:cNvPicPr>
            <a:picLocks noChangeAspect="1"/>
          </p:cNvPicPr>
          <p:nvPr/>
        </p:nvPicPr>
        <p:blipFill>
          <a:blip r:embed="rId2"/>
          <a:stretch>
            <a:fillRect/>
          </a:stretch>
        </p:blipFill>
        <p:spPr>
          <a:xfrm>
            <a:off x="3878216" y="2191223"/>
            <a:ext cx="16627568" cy="11212016"/>
          </a:xfrm>
          <a:prstGeom prst="rect">
            <a:avLst/>
          </a:prstGeom>
          <a:ln w="12700">
            <a:miter lim="400000"/>
          </a:ln>
        </p:spPr>
      </p:pic>
      <p:grpSp>
        <p:nvGrpSpPr>
          <p:cNvPr id="181" name="The number of labor analgesia-related publications from the top 15 Countries/Regions."/>
          <p:cNvGrpSpPr/>
          <p:nvPr/>
        </p:nvGrpSpPr>
        <p:grpSpPr>
          <a:xfrm>
            <a:off x="181657" y="2773542"/>
            <a:ext cx="3400772" cy="3991785"/>
            <a:chOff x="0" y="0"/>
            <a:chExt cx="3400771" cy="3991784"/>
          </a:xfrm>
        </p:grpSpPr>
        <p:sp>
          <p:nvSpPr>
            <p:cNvPr id="180" name="The number of labor analgesia-related publications from the top 15 Countries/Regions."/>
            <p:cNvSpPr txBox="1"/>
            <p:nvPr/>
          </p:nvSpPr>
          <p:spPr>
            <a:xfrm>
              <a:off x="71842" y="71842"/>
              <a:ext cx="3257088" cy="3848101"/>
            </a:xfrm>
            <a:prstGeom prst="rect">
              <a:avLst/>
            </a:prstGeom>
            <a:blipFill rotWithShape="1">
              <a:blip r:embed="rId3"/>
              <a:srcRect/>
              <a:tile tx="0" ty="0" sx="100000" sy="100000" flip="none" algn="tl"/>
            </a:blip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spcBef>
                  <a:spcPts val="0"/>
                </a:spcBef>
                <a:defRPr sz="3500">
                  <a:solidFill>
                    <a:srgbClr val="FFFFFF"/>
                  </a:solidFill>
                  <a:latin typeface="DIN Alternate Bold"/>
                  <a:ea typeface="DIN Alternate Bold"/>
                  <a:cs typeface="DIN Alternate Bold"/>
                  <a:sym typeface="DIN Alternate Bold"/>
                </a:defRPr>
              </a:lvl1pPr>
            </a:lstStyle>
            <a:p>
              <a:r>
                <a:t>The number of labor analgesia-related publications from the top 15 Countries/Regions.</a:t>
              </a:r>
            </a:p>
          </p:txBody>
        </p:sp>
        <p:pic>
          <p:nvPicPr>
            <p:cNvPr id="179" name="The number of labor analgesia-related publications from the top 15 Countries/Regions. The number of labor analgesia-related publications from the top 15 Countries/Regions." descr="The number of labor analgesia-related publications from the top 15 Countries/Regions. The number of labor analgesia-related publications from the top 15 Countries/Regions."/>
            <p:cNvPicPr>
              <a:picLocks/>
            </p:cNvPicPr>
            <p:nvPr/>
          </p:nvPicPr>
          <p:blipFill>
            <a:blip r:embed="rId4"/>
            <a:stretch>
              <a:fillRect/>
            </a:stretch>
          </p:blipFill>
          <p:spPr>
            <a:xfrm>
              <a:off x="-1" y="-1"/>
              <a:ext cx="3400773" cy="3991786"/>
            </a:xfrm>
            <a:prstGeom prst="rect">
              <a:avLst/>
            </a:prstGeom>
            <a:effectLst/>
          </p:spPr>
        </p:pic>
      </p:grpSp>
      <p:grpSp>
        <p:nvGrpSpPr>
          <p:cNvPr id="184" name="The global number of publications each year."/>
          <p:cNvGrpSpPr/>
          <p:nvPr/>
        </p:nvGrpSpPr>
        <p:grpSpPr>
          <a:xfrm>
            <a:off x="20801572" y="3554592"/>
            <a:ext cx="2918406" cy="2429685"/>
            <a:chOff x="0" y="0"/>
            <a:chExt cx="2918404" cy="2429684"/>
          </a:xfrm>
        </p:grpSpPr>
        <p:sp>
          <p:nvSpPr>
            <p:cNvPr id="183" name="The global number of publications each year."/>
            <p:cNvSpPr txBox="1"/>
            <p:nvPr/>
          </p:nvSpPr>
          <p:spPr>
            <a:xfrm>
              <a:off x="71842" y="71842"/>
              <a:ext cx="2774721" cy="2286001"/>
            </a:xfrm>
            <a:prstGeom prst="rect">
              <a:avLst/>
            </a:prstGeom>
            <a:blipFill rotWithShape="1">
              <a:blip r:embed="rId3"/>
              <a:srcRect/>
              <a:tile tx="0" ty="0" sx="100000" sy="100000" flip="none" algn="tl"/>
            </a:blip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spcBef>
                  <a:spcPts val="0"/>
                </a:spcBef>
                <a:defRPr sz="3500">
                  <a:solidFill>
                    <a:srgbClr val="FFFFFF"/>
                  </a:solidFill>
                  <a:latin typeface="DIN Alternate Bold"/>
                  <a:ea typeface="DIN Alternate Bold"/>
                  <a:cs typeface="DIN Alternate Bold"/>
                  <a:sym typeface="DIN Alternate Bold"/>
                </a:defRPr>
              </a:lvl1pPr>
            </a:lstStyle>
            <a:p>
              <a:r>
                <a:t>The global number of publications each year. </a:t>
              </a:r>
            </a:p>
          </p:txBody>
        </p:sp>
        <p:pic>
          <p:nvPicPr>
            <p:cNvPr id="182" name="The global number of publications each year. The global number of publications each year. " descr="The global number of publications each year. The global number of publications each year. "/>
            <p:cNvPicPr>
              <a:picLocks/>
            </p:cNvPicPr>
            <p:nvPr/>
          </p:nvPicPr>
          <p:blipFill>
            <a:blip r:embed="rId5"/>
            <a:stretch>
              <a:fillRect/>
            </a:stretch>
          </p:blipFill>
          <p:spPr>
            <a:xfrm>
              <a:off x="0" y="0"/>
              <a:ext cx="2918405" cy="2429685"/>
            </a:xfrm>
            <a:prstGeom prst="rect">
              <a:avLst/>
            </a:prstGeom>
            <a:effectLst/>
          </p:spPr>
        </p:pic>
      </p:grpSp>
      <p:grpSp>
        <p:nvGrpSpPr>
          <p:cNvPr id="187" name="The number of publications in each year from China"/>
          <p:cNvGrpSpPr/>
          <p:nvPr/>
        </p:nvGrpSpPr>
        <p:grpSpPr>
          <a:xfrm>
            <a:off x="1230938" y="9583883"/>
            <a:ext cx="5484398" cy="1388285"/>
            <a:chOff x="0" y="0"/>
            <a:chExt cx="5484396" cy="1388284"/>
          </a:xfrm>
        </p:grpSpPr>
        <p:sp>
          <p:nvSpPr>
            <p:cNvPr id="186" name="The number of publications in each year from China"/>
            <p:cNvSpPr txBox="1"/>
            <p:nvPr/>
          </p:nvSpPr>
          <p:spPr>
            <a:xfrm>
              <a:off x="71842" y="71842"/>
              <a:ext cx="5340713" cy="1244601"/>
            </a:xfrm>
            <a:prstGeom prst="rect">
              <a:avLst/>
            </a:prstGeom>
            <a:blipFill rotWithShape="1">
              <a:blip r:embed="rId3"/>
              <a:srcRect/>
              <a:tile tx="0" ty="0" sx="100000" sy="100000" flip="none" algn="tl"/>
            </a:blip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spcBef>
                  <a:spcPts val="0"/>
                </a:spcBef>
                <a:defRPr sz="3500">
                  <a:solidFill>
                    <a:srgbClr val="FFFFFF"/>
                  </a:solidFill>
                  <a:latin typeface="DIN Alternate Bold"/>
                  <a:ea typeface="DIN Alternate Bold"/>
                  <a:cs typeface="DIN Alternate Bold"/>
                  <a:sym typeface="DIN Alternate Bold"/>
                </a:defRPr>
              </a:lvl1pPr>
            </a:lstStyle>
            <a:p>
              <a:r>
                <a:t>The number of publications in each year from China</a:t>
              </a:r>
            </a:p>
          </p:txBody>
        </p:sp>
        <p:pic>
          <p:nvPicPr>
            <p:cNvPr id="185" name="The number of publications in each year from China The number of publications in each year from China" descr="The number of publications in each year from China The number of publications in each year from China"/>
            <p:cNvPicPr>
              <a:picLocks/>
            </p:cNvPicPr>
            <p:nvPr/>
          </p:nvPicPr>
          <p:blipFill>
            <a:blip r:embed="rId6"/>
            <a:stretch>
              <a:fillRect/>
            </a:stretch>
          </p:blipFill>
          <p:spPr>
            <a:xfrm>
              <a:off x="-1" y="0"/>
              <a:ext cx="5484398" cy="1388285"/>
            </a:xfrm>
            <a:prstGeom prst="rect">
              <a:avLst/>
            </a:prstGeom>
            <a:effectLst/>
          </p:spPr>
        </p:pic>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90" name="Analgesia Options &amp; Holistic Care"/>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Analgesia Options &amp; Holistic Care</a:t>
            </a:r>
          </a:p>
        </p:txBody>
      </p:sp>
      <p:sp>
        <p:nvSpPr>
          <p:cNvPr id="191" name="Neuraxial…"/>
          <p:cNvSpPr txBox="1">
            <a:spLocks noGrp="1"/>
          </p:cNvSpPr>
          <p:nvPr>
            <p:ph type="body" idx="1"/>
          </p:nvPr>
        </p:nvSpPr>
        <p:spPr>
          <a:prstGeom prst="rect">
            <a:avLst/>
          </a:prstGeom>
        </p:spPr>
        <p:txBody>
          <a:bodyPr/>
          <a:lstStyle/>
          <a:p>
            <a:r>
              <a:rPr b="1">
                <a:solidFill>
                  <a:schemeClr val="accent5"/>
                </a:solidFill>
              </a:rPr>
              <a:t>Neuraxial</a:t>
            </a:r>
          </a:p>
          <a:p>
            <a:r>
              <a:t>Non‑neuraxial</a:t>
            </a:r>
          </a:p>
          <a:p>
            <a:pPr lvl="1"/>
            <a:r>
              <a:t>N₂O, systemic opioids</a:t>
            </a:r>
          </a:p>
          <a:p>
            <a:pPr lvl="1"/>
            <a:r>
              <a:t>Non‑pharmacological (TENS, acupuncture, breathing)</a:t>
            </a:r>
          </a:p>
          <a:p>
            <a:r>
              <a:rPr b="1">
                <a:solidFill>
                  <a:schemeClr val="accent5"/>
                </a:solidFill>
              </a:rPr>
              <a:t>WHO Respectful Maternity Care (RMC):</a:t>
            </a:r>
          </a:p>
          <a:p>
            <a:pPr lvl="1"/>
            <a:r>
              <a:t>Dignity, privacy</a:t>
            </a:r>
          </a:p>
          <a:p>
            <a:pPr lvl="1"/>
            <a:r>
              <a:t>Continuous support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94" name="Mirzania M, Shakibazadeh E, Maleki A, Noorafrooz M, Karimi N, Mayra K, Dashtkoohi M, Hantoushzadeh S. Prevalence of mistreatment and disrespect of women during childbirth in the world: a systematic review and meta-analysis. Reprod Health. 2025 Oct 14;22("/>
          <p:cNvSpPr txBox="1">
            <a:spLocks noGrp="1"/>
          </p:cNvSpPr>
          <p:nvPr>
            <p:ph type="title"/>
          </p:nvPr>
        </p:nvSpPr>
        <p:spPr>
          <a:prstGeom prst="rect">
            <a:avLst/>
          </a:prstGeom>
        </p:spPr>
        <p:txBody>
          <a:bodyPr>
            <a:normAutofit fontScale="90000"/>
          </a:bodyPr>
          <a:lstStyle>
            <a:lvl1pPr defTabSz="330200">
              <a:spcBef>
                <a:spcPts val="1300"/>
              </a:spcBef>
              <a:defRPr sz="3000"/>
            </a:lvl1pPr>
          </a:lstStyle>
          <a:p>
            <a:r>
              <a:t>Mirzania M, Shakibazadeh E, Maleki A, Noorafrooz M, Karimi N, Mayra K, Dashtkoohi M, Hantoushzadeh S. Prevalence of mistreatment and disrespect of women during childbirth in the world: a systematic review and meta-analysis. Reprod Health. 2025 Oct 14;22(1):193. doi: 10.1186/s12978-025-02119-6. PMID: 41088180; PMCID: PMC12522719.</a:t>
            </a:r>
          </a:p>
        </p:txBody>
      </p:sp>
      <p:sp>
        <p:nvSpPr>
          <p:cNvPr id="195" name="Our review shows that the prevalence of mistreatment and disrespect during childbirth ranged from 1.9% in Malawi  to 100% in Ethiopia, Nepal, and Iran."/>
          <p:cNvSpPr txBox="1"/>
          <p:nvPr/>
        </p:nvSpPr>
        <p:spPr>
          <a:xfrm>
            <a:off x="1455708" y="7767586"/>
            <a:ext cx="21472584" cy="2768601"/>
          </a:xfrm>
          <a:prstGeom prst="rect">
            <a:avLst/>
          </a:prstGeom>
          <a:solidFill>
            <a:schemeClr val="accent4">
              <a:lumOff val="-9884"/>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spcBef>
                <a:spcPts val="0"/>
              </a:spcBef>
              <a:defRPr sz="6000">
                <a:solidFill>
                  <a:srgbClr val="FFFFFF"/>
                </a:solidFill>
                <a:latin typeface="DIN Alternate Bold"/>
                <a:ea typeface="DIN Alternate Bold"/>
                <a:cs typeface="DIN Alternate Bold"/>
                <a:sym typeface="DIN Alternate Bold"/>
              </a:defRPr>
            </a:lvl1pPr>
          </a:lstStyle>
          <a:p>
            <a:r>
              <a:t>Our review shows that the prevalence of mistreatment and disrespect during childbirth ranged from 1.9% in Malawi  to 100% in Ethiopia, Nepal, and Iran.</a:t>
            </a:r>
          </a:p>
        </p:txBody>
      </p:sp>
      <p:sp>
        <p:nvSpPr>
          <p:cNvPr id="196" name="This study found that more than half (54.5%) of women globally experience mistreatment and disrespect during childbirth- a widespread and alarming issue."/>
          <p:cNvSpPr txBox="1"/>
          <p:nvPr/>
        </p:nvSpPr>
        <p:spPr>
          <a:xfrm>
            <a:off x="1455708" y="4468401"/>
            <a:ext cx="21472584" cy="2768601"/>
          </a:xfrm>
          <a:prstGeom prst="rect">
            <a:avLst/>
          </a:prstGeom>
          <a:blipFill>
            <a:blip r:embed="rId2"/>
          </a:blipFill>
          <a:ln w="101600" cap="rnd">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spcBef>
                <a:spcPts val="0"/>
              </a:spcBef>
              <a:defRPr sz="6000">
                <a:solidFill>
                  <a:srgbClr val="FFFFFF"/>
                </a:solidFill>
                <a:latin typeface="DIN Alternate Bold"/>
                <a:ea typeface="DIN Alternate Bold"/>
                <a:cs typeface="DIN Alternate Bold"/>
                <a:sym typeface="DIN Alternate Bold"/>
              </a:defRPr>
            </a:lvl1pPr>
          </a:lstStyle>
          <a:p>
            <a:r>
              <a:t>This study found that more than half (54.5%) of women globally experience mistreatment and disrespect during childbirth- a widespread and alarming issue.</a:t>
            </a:r>
          </a:p>
        </p:txBody>
      </p:sp>
    </p:spTree>
  </p:cSld>
  <p:clrMapOvr>
    <a:masterClrMapping/>
  </p:clrMapOvr>
  <p:transition spd="med"/>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Bold"/>
        <a:ea typeface="DIN Condensed Bold"/>
        <a:cs typeface="DIN Condensed Bold"/>
      </a:majorFont>
      <a:minorFont>
        <a:latin typeface="DIN Condensed Bold"/>
        <a:ea typeface="DIN Condensed Bold"/>
        <a:cs typeface="DIN Condensed Bol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FFFFFF"/>
            </a:solidFill>
            <a:effectLst/>
            <a:uFillTx/>
            <a:latin typeface="DIN Alternate Bold"/>
            <a:ea typeface="DIN Alternate Bold"/>
            <a:cs typeface="DIN Alternate Bold"/>
            <a:sym typeface="DIN Alternat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2500"/>
          </a:spcBef>
          <a:spcAft>
            <a:spcPts val="0"/>
          </a:spcAft>
          <a:buClrTx/>
          <a:buSzTx/>
          <a:buFontTx/>
          <a:buNone/>
          <a:tabLst/>
          <a:defRPr kumimoji="0" sz="4500" b="0" i="0" u="none" strike="noStrike" cap="none" spc="0" normalizeH="0" baseline="0">
            <a:ln>
              <a:noFill/>
            </a:ln>
            <a:solidFill>
              <a:srgbClr val="5C5C5C"/>
            </a:solidFill>
            <a:effectLst/>
            <a:uFillTx/>
            <a:latin typeface="Iowan Old Style Roman"/>
            <a:ea typeface="Iowan Old Style Roman"/>
            <a:cs typeface="Iowan Old Style Roman"/>
            <a:sym typeface="Iowan Old Style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Bold"/>
        <a:ea typeface="DIN Condensed Bold"/>
        <a:cs typeface="DIN Condensed Bold"/>
      </a:majorFont>
      <a:minorFont>
        <a:latin typeface="DIN Condensed Bold"/>
        <a:ea typeface="DIN Condensed Bold"/>
        <a:cs typeface="DIN Condensed Bol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FFFFFF"/>
            </a:solidFill>
            <a:effectLst/>
            <a:uFillTx/>
            <a:latin typeface="DIN Alternate Bold"/>
            <a:ea typeface="DIN Alternate Bold"/>
            <a:cs typeface="DIN Alternate Bold"/>
            <a:sym typeface="DIN Alternat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2500"/>
          </a:spcBef>
          <a:spcAft>
            <a:spcPts val="0"/>
          </a:spcAft>
          <a:buClrTx/>
          <a:buSzTx/>
          <a:buFontTx/>
          <a:buNone/>
          <a:tabLst/>
          <a:defRPr kumimoji="0" sz="4500" b="0" i="0" u="none" strike="noStrike" cap="none" spc="0" normalizeH="0" baseline="0">
            <a:ln>
              <a:noFill/>
            </a:ln>
            <a:solidFill>
              <a:srgbClr val="5C5C5C"/>
            </a:solidFill>
            <a:effectLst/>
            <a:uFillTx/>
            <a:latin typeface="Iowan Old Style Roman"/>
            <a:ea typeface="Iowan Old Style Roman"/>
            <a:cs typeface="Iowan Old Style Roman"/>
            <a:sym typeface="Iowan Old Style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3199</Words>
  <Application>Microsoft Macintosh PowerPoint</Application>
  <PresentationFormat>Custom</PresentationFormat>
  <Paragraphs>378</Paragraphs>
  <Slides>65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DIN Alternate Bold</vt:lpstr>
      <vt:lpstr>DIN Condensed Bold</vt:lpstr>
      <vt:lpstr>Helvetica Neue</vt:lpstr>
      <vt:lpstr>Iowan Old Style Roman</vt:lpstr>
      <vt:lpstr>Zapf Dingbats</vt:lpstr>
      <vt:lpstr>New_Template9</vt:lpstr>
      <vt:lpstr>Regional Analgesia in Painless Childbirth</vt:lpstr>
      <vt:lpstr>PowerPoint Presentation</vt:lpstr>
      <vt:lpstr>Background</vt:lpstr>
      <vt:lpstr>Background</vt:lpstr>
      <vt:lpstr>PowerPoint Presentation</vt:lpstr>
      <vt:lpstr>PowerPoint Presentation</vt:lpstr>
      <vt:lpstr>Labor analgesia-related articles in the world and in China</vt:lpstr>
      <vt:lpstr>Analgesia Options &amp; Holistic Care</vt:lpstr>
      <vt:lpstr>Mirzania M, Shakibazadeh E, Maleki A, Noorafrooz M, Karimi N, Mayra K, Dashtkoohi M, Hantoushzadeh S. Prevalence of mistreatment and disrespect of women during childbirth in the world: a systematic review and meta-analysis. Reprod Health. 2025 Oct 14;22(1):193. doi: 10.1186/s12978-025-02119-6. PMID: 41088180; PMCID: PMC12522719.</vt:lpstr>
      <vt:lpstr>Tajvar M, Alipour S, Atashbahar O, Shakibazadeh E, Saeed AS, Khaledian Z. Promoting respectful maternity care: a quasi-experimental study on the effectiveness of an educational intervention in Iranian hospitals. Reprod Health. 2025 Mar 13;22(1):40. doi: 10.1186/s12978-025-01969-4. PMID: 40082893; PMCID: PMC11907772.</vt:lpstr>
      <vt:lpstr>Epidural Analgesia </vt:lpstr>
      <vt:lpstr>Traditional Labor Epidural Technique</vt:lpstr>
      <vt:lpstr>Traditional Labor Epidural Technique</vt:lpstr>
      <vt:lpstr>PowerPoint Presentation</vt:lpstr>
      <vt:lpstr>PowerPoint Presentation</vt:lpstr>
      <vt:lpstr>Traditional Labor Epidural Technique</vt:lpstr>
      <vt:lpstr>PowerPoint Presentation</vt:lpstr>
      <vt:lpstr>PowerPoint Presentation</vt:lpstr>
      <vt:lpstr>PowerPoint Presentation</vt:lpstr>
      <vt:lpstr>Advancements in Epidural Techniques</vt:lpstr>
      <vt:lpstr>Combined Spinal-Epidural (CSE) Analgesia</vt:lpstr>
      <vt:lpstr>PowerPoint Presentation</vt:lpstr>
      <vt:lpstr>PowerPoint Presentation</vt:lpstr>
      <vt:lpstr>Combined Spinal-Epidural (CSE) Analgesia</vt:lpstr>
      <vt:lpstr>Combined Spinal-Epidural (CSE) Analgesia</vt:lpstr>
      <vt:lpstr>Intrathecal (Spinal) Initial Dose (for CSE initiation)</vt:lpstr>
      <vt:lpstr>Epidural Bolus Dose (for breakthrough or second-stage labor)</vt:lpstr>
      <vt:lpstr>Epidural Maintenance Infusion (continuous/PCEA)</vt:lpstr>
      <vt:lpstr>Dural Puncture Epidural (DPE)</vt:lpstr>
      <vt:lpstr>Dural Puncture Epidural (DPE)</vt:lpstr>
      <vt:lpstr>Alternatives to Epidural Analgesia </vt:lpstr>
      <vt:lpstr>Paracervical Block</vt:lpstr>
      <vt:lpstr>Pudendal Nerve Block</vt:lpstr>
      <vt:lpstr>Spinal Analgesia</vt:lpstr>
      <vt:lpstr>Continuous Spinal Analgesia (CSA)</vt:lpstr>
      <vt:lpstr>Continuous Spinal Analgesia (CSA)</vt:lpstr>
      <vt:lpstr>Continuous Spinal Analgesia (CSA)</vt:lpstr>
      <vt:lpstr>PowerPoint Presentation</vt:lpstr>
      <vt:lpstr>Timing of labor analgesia</vt:lpstr>
      <vt:lpstr>PowerPoint Presentation</vt:lpstr>
      <vt:lpstr>Neuraxial block‐related complications</vt:lpstr>
      <vt:lpstr>Maternal Effects</vt:lpstr>
      <vt:lpstr>Maternal Effects</vt:lpstr>
      <vt:lpstr>Fetal &amp; Neonatal Effects</vt:lpstr>
      <vt:lpstr>PowerPoint Presentation</vt:lpstr>
      <vt:lpstr>Post-C/S Delivery Analgesia </vt:lpstr>
      <vt:lpstr>PowerPoint Presentation</vt:lpstr>
      <vt:lpstr>Paravertebral Block</vt:lpstr>
      <vt:lpstr>Quadratus Lumborum Block (QLB)</vt:lpstr>
      <vt:lpstr>Erector Spinae Plane Block (ESPB)</vt:lpstr>
      <vt:lpstr>Ultrasound Guidance</vt:lpstr>
      <vt:lpstr>Other than technical skills…</vt:lpstr>
      <vt:lpstr>PowerPoint Presentation</vt:lpstr>
      <vt:lpstr>Respectful Maternity Care (RMC)</vt:lpstr>
      <vt:lpstr>RMC</vt:lpstr>
      <vt:lpstr>RMC – Environment &amp; Implementation</vt:lpstr>
      <vt:lpstr>RMC – Environment &amp; Implementation</vt:lpstr>
      <vt:lpstr>RMC – Environment &amp; Implementation</vt:lpstr>
      <vt:lpstr>PowerPoint Presentation</vt:lpstr>
      <vt:lpstr>References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Dariush Abtahi</cp:lastModifiedBy>
  <cp:revision>1</cp:revision>
  <dcterms:modified xsi:type="dcterms:W3CDTF">2025-12-31T19:34:53Z</dcterms:modified>
</cp:coreProperties>
</file>