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b="def" i="def"/>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b="def" i="def"/>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b="def" i="def"/>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b="def" i="def"/>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68" name="Shape 168"/>
          <p:cNvSpPr/>
          <p:nvPr>
            <p:ph type="sldImg"/>
          </p:nvPr>
        </p:nvSpPr>
        <p:spPr>
          <a:xfrm>
            <a:off x="1143000" y="685800"/>
            <a:ext cx="4572000" cy="3429000"/>
          </a:xfrm>
          <a:prstGeom prst="rect">
            <a:avLst/>
          </a:prstGeom>
        </p:spPr>
        <p:txBody>
          <a:bodyPr/>
          <a:lstStyle/>
          <a:p>
            <a:pPr/>
          </a:p>
        </p:txBody>
      </p:sp>
      <p:sp>
        <p:nvSpPr>
          <p:cNvPr id="169" name="Shape 16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Author and Date"/>
          <p:cNvSpPr txBox="1"/>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Author and Date</a:t>
            </a:r>
          </a:p>
        </p:txBody>
      </p:sp>
      <p:sp>
        <p:nvSpPr>
          <p:cNvPr id="12" name="Presentation Title"/>
          <p:cNvSpPr txBox="1"/>
          <p:nvPr>
            <p:ph type="title" hasCustomPrompt="1"/>
          </p:nvPr>
        </p:nvSpPr>
        <p:spPr>
          <a:xfrm>
            <a:off x="1206496" y="2574991"/>
            <a:ext cx="21971004" cy="4648201"/>
          </a:xfrm>
          <a:prstGeom prst="rect">
            <a:avLst/>
          </a:prstGeom>
        </p:spPr>
        <p:txBody>
          <a:bodyPr anchor="b"/>
          <a:lstStyle>
            <a:lvl1pPr>
              <a:defRPr spc="-232" sz="11600"/>
            </a:lvl1pPr>
          </a:lstStyle>
          <a:p>
            <a:pPr/>
            <a:r>
              <a:t>Presentation Title</a:t>
            </a:r>
          </a:p>
        </p:txBody>
      </p:sp>
      <p:sp>
        <p:nvSpPr>
          <p:cNvPr id="13" name="Body Level One…"/>
          <p:cNvSpPr txBox="1"/>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Presentation Subtitle</a:t>
            </a:r>
          </a:p>
          <a:p>
            <a:pPr lvl="1"/>
            <a:r>
              <a:t/>
            </a:r>
          </a:p>
          <a:p>
            <a:pPr lvl="2"/>
            <a:r>
              <a:t/>
            </a:r>
          </a:p>
          <a:p>
            <a:pPr lvl="3"/>
            <a:r>
              <a:t/>
            </a:r>
          </a:p>
          <a:p>
            <a:pPr lvl="4"/>
            <a:r>
              <a:t/>
            </a:r>
          </a:p>
        </p:txBody>
      </p:sp>
      <p:sp>
        <p:nvSpPr>
          <p:cNvPr id="1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99" name="Slide Title"/>
          <p:cNvSpPr txBox="1"/>
          <p:nvPr>
            <p:ph type="title" hasCustomPrompt="1"/>
          </p:nvPr>
        </p:nvSpPr>
        <p:spPr>
          <a:xfrm>
            <a:off x="1206500" y="1079500"/>
            <a:ext cx="21971000" cy="1434949"/>
          </a:xfrm>
          <a:prstGeom prst="rect">
            <a:avLst/>
          </a:prstGeom>
        </p:spPr>
        <p:txBody>
          <a:bodyPr/>
          <a:lstStyle/>
          <a:p>
            <a:pPr/>
            <a:r>
              <a:t>Slide Title</a:t>
            </a:r>
          </a:p>
        </p:txBody>
      </p:sp>
      <p:sp>
        <p:nvSpPr>
          <p:cNvPr id="100" name="Slide Subtitle"/>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10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genda">
    <p:spTree>
      <p:nvGrpSpPr>
        <p:cNvPr id="1" name=""/>
        <p:cNvGrpSpPr/>
        <p:nvPr/>
      </p:nvGrpSpPr>
      <p:grpSpPr>
        <a:xfrm>
          <a:off x="0" y="0"/>
          <a:ext cx="0" cy="0"/>
          <a:chOff x="0" y="0"/>
          <a:chExt cx="0" cy="0"/>
        </a:xfrm>
      </p:grpSpPr>
      <p:sp>
        <p:nvSpPr>
          <p:cNvPr id="108" name="Agenda Title"/>
          <p:cNvSpPr txBox="1"/>
          <p:nvPr>
            <p:ph type="title" hasCustomPrompt="1"/>
          </p:nvPr>
        </p:nvSpPr>
        <p:spPr>
          <a:xfrm>
            <a:off x="1206500" y="1079500"/>
            <a:ext cx="21971000" cy="1435100"/>
          </a:xfrm>
          <a:prstGeom prst="rect">
            <a:avLst/>
          </a:prstGeom>
        </p:spPr>
        <p:txBody>
          <a:bodyPr/>
          <a:lstStyle/>
          <a:p>
            <a:pPr/>
            <a:r>
              <a:t>Agenda Title</a:t>
            </a:r>
          </a:p>
        </p:txBody>
      </p:sp>
      <p:sp>
        <p:nvSpPr>
          <p:cNvPr id="109" name="Agenda Subtitle"/>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Agenda Subtitle</a:t>
            </a:r>
          </a:p>
        </p:txBody>
      </p:sp>
      <p:sp>
        <p:nvSpPr>
          <p:cNvPr id="110" name="Body Level One…"/>
          <p:cNvSpPr txBox="1"/>
          <p:nvPr>
            <p:ph type="body" idx="1" hasCustomPrompt="1"/>
          </p:nvPr>
        </p:nvSpPr>
        <p:spPr>
          <a:prstGeom prst="rect">
            <a:avLst/>
          </a:prstGeom>
        </p:spPr>
        <p:txBody>
          <a:bodyPr/>
          <a:lstStyle>
            <a:lvl1pPr marL="0" indent="0" defTabSz="825500">
              <a:lnSpc>
                <a:spcPct val="100000"/>
              </a:lnSpc>
              <a:spcBef>
                <a:spcPts val="1800"/>
              </a:spcBef>
              <a:buSzTx/>
              <a:buNone/>
              <a:defRPr spc="-55" sz="5500"/>
            </a:lvl1pPr>
            <a:lvl2pPr marL="0" indent="457200" defTabSz="825500">
              <a:lnSpc>
                <a:spcPct val="100000"/>
              </a:lnSpc>
              <a:spcBef>
                <a:spcPts val="1800"/>
              </a:spcBef>
              <a:buSzTx/>
              <a:buNone/>
              <a:defRPr spc="-55" sz="5500"/>
            </a:lvl2pPr>
            <a:lvl3pPr marL="0" indent="914400" defTabSz="825500">
              <a:lnSpc>
                <a:spcPct val="100000"/>
              </a:lnSpc>
              <a:spcBef>
                <a:spcPts val="1800"/>
              </a:spcBef>
              <a:buSzTx/>
              <a:buNone/>
              <a:defRPr spc="-55" sz="5500"/>
            </a:lvl3pPr>
            <a:lvl4pPr marL="0" indent="1371600" defTabSz="825500">
              <a:lnSpc>
                <a:spcPct val="100000"/>
              </a:lnSpc>
              <a:spcBef>
                <a:spcPts val="1800"/>
              </a:spcBef>
              <a:buSzTx/>
              <a:buNone/>
              <a:defRPr spc="-55" sz="5500"/>
            </a:lvl4pPr>
            <a:lvl5pPr marL="0" indent="1828800" defTabSz="825500">
              <a:lnSpc>
                <a:spcPct val="100000"/>
              </a:lnSpc>
              <a:spcBef>
                <a:spcPts val="1800"/>
              </a:spcBef>
              <a:buSzTx/>
              <a:buNone/>
              <a:defRPr spc="-55" sz="5500"/>
            </a:lvl5pPr>
          </a:lstStyle>
          <a:p>
            <a:pPr/>
            <a:r>
              <a:t>Agenda Topics</a:t>
            </a:r>
          </a:p>
          <a:p>
            <a:pPr lvl="1"/>
            <a:r>
              <a:t/>
            </a:r>
          </a:p>
          <a:p>
            <a:pPr lvl="2"/>
            <a:r>
              <a:t/>
            </a:r>
          </a:p>
          <a:p>
            <a:pPr lvl="3"/>
            <a:r>
              <a:t/>
            </a:r>
          </a:p>
          <a:p>
            <a:pPr lvl="4"/>
            <a:r>
              <a:t/>
            </a:r>
          </a:p>
        </p:txBody>
      </p:sp>
      <p:sp>
        <p:nvSpPr>
          <p:cNvPr id="1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tatement">
    <p:spTree>
      <p:nvGrpSpPr>
        <p:cNvPr id="1" name=""/>
        <p:cNvGrpSpPr/>
        <p:nvPr/>
      </p:nvGrpSpPr>
      <p:grpSpPr>
        <a:xfrm>
          <a:off x="0" y="0"/>
          <a:ext cx="0" cy="0"/>
          <a:chOff x="0" y="0"/>
          <a:chExt cx="0" cy="0"/>
        </a:xfrm>
      </p:grpSpPr>
      <p:sp>
        <p:nvSpPr>
          <p:cNvPr id="118" name="Body Level One…"/>
          <p:cNvSpPr txBox="1"/>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pc="-232" sz="11600">
                <a:latin typeface="Helvetica Neue Medium"/>
                <a:ea typeface="Helvetica Neue Medium"/>
                <a:cs typeface="Helvetica Neue Medium"/>
                <a:sym typeface="Helvetica Neue Medium"/>
              </a:defRPr>
            </a:lvl1pPr>
            <a:lvl2pPr marL="0" indent="457200" algn="ctr">
              <a:lnSpc>
                <a:spcPct val="80000"/>
              </a:lnSpc>
              <a:spcBef>
                <a:spcPts val="0"/>
              </a:spcBef>
              <a:buSzTx/>
              <a:buNone/>
              <a:defRPr spc="-232" sz="11600">
                <a:latin typeface="Helvetica Neue Medium"/>
                <a:ea typeface="Helvetica Neue Medium"/>
                <a:cs typeface="Helvetica Neue Medium"/>
                <a:sym typeface="Helvetica Neue Medium"/>
              </a:defRPr>
            </a:lvl2pPr>
            <a:lvl3pPr marL="0" indent="914400" algn="ctr">
              <a:lnSpc>
                <a:spcPct val="80000"/>
              </a:lnSpc>
              <a:spcBef>
                <a:spcPts val="0"/>
              </a:spcBef>
              <a:buSzTx/>
              <a:buNone/>
              <a:defRPr spc="-232" sz="11600">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pc="-232" sz="11600">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pc="-232" sz="11600">
                <a:latin typeface="Helvetica Neue Medium"/>
                <a:ea typeface="Helvetica Neue Medium"/>
                <a:cs typeface="Helvetica Neue Medium"/>
                <a:sym typeface="Helvetica Neue Medium"/>
              </a:defRPr>
            </a:lvl5pPr>
          </a:lstStyle>
          <a:p>
            <a:pPr/>
            <a:r>
              <a:t>Statement</a:t>
            </a:r>
          </a:p>
          <a:p>
            <a:pPr lvl="1"/>
            <a:r>
              <a:t/>
            </a:r>
          </a:p>
          <a:p>
            <a:pPr lvl="2"/>
            <a:r>
              <a:t/>
            </a:r>
          </a:p>
          <a:p>
            <a:pPr lvl="3"/>
            <a:r>
              <a:t/>
            </a:r>
          </a:p>
          <a:p>
            <a:pPr lvl="4"/>
            <a:r>
              <a:t/>
            </a:r>
          </a:p>
        </p:txBody>
      </p:sp>
      <p:sp>
        <p:nvSpPr>
          <p:cNvPr id="11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 Fact">
    <p:spTree>
      <p:nvGrpSpPr>
        <p:cNvPr id="1" name=""/>
        <p:cNvGrpSpPr/>
        <p:nvPr/>
      </p:nvGrpSpPr>
      <p:grpSpPr>
        <a:xfrm>
          <a:off x="0" y="0"/>
          <a:ext cx="0" cy="0"/>
          <a:chOff x="0" y="0"/>
          <a:chExt cx="0" cy="0"/>
        </a:xfrm>
      </p:grpSpPr>
      <p:sp>
        <p:nvSpPr>
          <p:cNvPr id="126" name="Body Level One…"/>
          <p:cNvSpPr txBox="1"/>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b="1" spc="-250" sz="25000"/>
            </a:lvl1pPr>
            <a:lvl2pPr marL="0" indent="457200" algn="ctr">
              <a:lnSpc>
                <a:spcPct val="80000"/>
              </a:lnSpc>
              <a:spcBef>
                <a:spcPts val="0"/>
              </a:spcBef>
              <a:buSzTx/>
              <a:buNone/>
              <a:defRPr b="1" spc="-250" sz="25000"/>
            </a:lvl2pPr>
            <a:lvl3pPr marL="0" indent="914400" algn="ctr">
              <a:lnSpc>
                <a:spcPct val="80000"/>
              </a:lnSpc>
              <a:spcBef>
                <a:spcPts val="0"/>
              </a:spcBef>
              <a:buSzTx/>
              <a:buNone/>
              <a:defRPr b="1" spc="-250" sz="25000"/>
            </a:lvl3pPr>
            <a:lvl4pPr marL="0" indent="1371600" algn="ctr">
              <a:lnSpc>
                <a:spcPct val="80000"/>
              </a:lnSpc>
              <a:spcBef>
                <a:spcPts val="0"/>
              </a:spcBef>
              <a:buSzTx/>
              <a:buNone/>
              <a:defRPr b="1" spc="-250" sz="25000"/>
            </a:lvl4pPr>
            <a:lvl5pPr marL="0" indent="1828800" algn="ctr">
              <a:lnSpc>
                <a:spcPct val="80000"/>
              </a:lnSpc>
              <a:spcBef>
                <a:spcPts val="0"/>
              </a:spcBef>
              <a:buSzTx/>
              <a:buNone/>
              <a:defRPr b="1" spc="-250" sz="25000"/>
            </a:lvl5pPr>
          </a:lstStyle>
          <a:p>
            <a:pPr/>
            <a:r>
              <a:t>100%</a:t>
            </a:r>
          </a:p>
          <a:p>
            <a:pPr lvl="1"/>
            <a:r>
              <a:t/>
            </a:r>
          </a:p>
          <a:p>
            <a:pPr lvl="2"/>
            <a:r>
              <a:t/>
            </a:r>
          </a:p>
          <a:p>
            <a:pPr lvl="3"/>
            <a:r>
              <a:t/>
            </a:r>
          </a:p>
          <a:p>
            <a:pPr lvl="4"/>
            <a:r>
              <a:t/>
            </a:r>
          </a:p>
        </p:txBody>
      </p:sp>
      <p:sp>
        <p:nvSpPr>
          <p:cNvPr id="127" name="Fact information"/>
          <p:cNvSpPr txBox="1"/>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b="1" sz="5500"/>
            </a:lvl1pPr>
          </a:lstStyle>
          <a:p>
            <a:pPr/>
            <a:r>
              <a:t>Fact information</a:t>
            </a:r>
          </a:p>
        </p:txBody>
      </p:sp>
      <p:sp>
        <p:nvSpPr>
          <p:cNvPr id="12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135" name="Attribution"/>
          <p:cNvSpPr txBox="1"/>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Attribution</a:t>
            </a:r>
          </a:p>
        </p:txBody>
      </p:sp>
      <p:sp>
        <p:nvSpPr>
          <p:cNvPr id="136" name="Body Level One…"/>
          <p:cNvSpPr txBox="1"/>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pc="-170" sz="8500">
                <a:latin typeface="Helvetica Neue Medium"/>
                <a:ea typeface="Helvetica Neue Medium"/>
                <a:cs typeface="Helvetica Neue Medium"/>
                <a:sym typeface="Helvetica Neue Medium"/>
              </a:defRPr>
            </a:lvl1pPr>
            <a:lvl2pPr marL="638923" indent="-12700">
              <a:spcBef>
                <a:spcPts val="0"/>
              </a:spcBef>
              <a:buSzTx/>
              <a:buNone/>
              <a:defRPr spc="-170" sz="8500">
                <a:latin typeface="Helvetica Neue Medium"/>
                <a:ea typeface="Helvetica Neue Medium"/>
                <a:cs typeface="Helvetica Neue Medium"/>
                <a:sym typeface="Helvetica Neue Medium"/>
              </a:defRPr>
            </a:lvl2pPr>
            <a:lvl3pPr marL="638923" indent="444500">
              <a:spcBef>
                <a:spcPts val="0"/>
              </a:spcBef>
              <a:buSzTx/>
              <a:buNone/>
              <a:defRPr spc="-170" sz="8500">
                <a:latin typeface="Helvetica Neue Medium"/>
                <a:ea typeface="Helvetica Neue Medium"/>
                <a:cs typeface="Helvetica Neue Medium"/>
                <a:sym typeface="Helvetica Neue Medium"/>
              </a:defRPr>
            </a:lvl3pPr>
            <a:lvl4pPr marL="638923" indent="901700">
              <a:spcBef>
                <a:spcPts val="0"/>
              </a:spcBef>
              <a:buSzTx/>
              <a:buNone/>
              <a:defRPr spc="-170" sz="8500">
                <a:latin typeface="Helvetica Neue Medium"/>
                <a:ea typeface="Helvetica Neue Medium"/>
                <a:cs typeface="Helvetica Neue Medium"/>
                <a:sym typeface="Helvetica Neue Medium"/>
              </a:defRPr>
            </a:lvl4pPr>
            <a:lvl5pPr marL="638923" indent="1358900">
              <a:spcBef>
                <a:spcPts val="0"/>
              </a:spcBef>
              <a:buSzTx/>
              <a:buNone/>
              <a:defRPr spc="-170" sz="8500">
                <a:latin typeface="Helvetica Neue Medium"/>
                <a:ea typeface="Helvetica Neue Medium"/>
                <a:cs typeface="Helvetica Neue Medium"/>
                <a:sym typeface="Helvetica Neue Medium"/>
              </a:defRPr>
            </a:lvl5pPr>
          </a:lstStyle>
          <a:p>
            <a:pPr/>
            <a:r>
              <a:t>“Notable Quote”</a:t>
            </a:r>
          </a:p>
          <a:p>
            <a:pPr lvl="1"/>
            <a:r>
              <a:t/>
            </a:r>
          </a:p>
          <a:p>
            <a:pPr lvl="2"/>
            <a:r>
              <a:t/>
            </a:r>
          </a:p>
          <a:p>
            <a:pPr lvl="3"/>
            <a:r>
              <a:t/>
            </a:r>
          </a:p>
          <a:p>
            <a:pPr lvl="4"/>
            <a:r>
              <a:t/>
            </a:r>
          </a:p>
        </p:txBody>
      </p:sp>
      <p:sp>
        <p:nvSpPr>
          <p:cNvPr id="13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144" name="Bowl of salad with fried rice, boiled eggs, and chopsticks"/>
          <p:cNvSpPr/>
          <p:nvPr>
            <p:ph type="pic" sz="quarter" idx="21"/>
          </p:nvPr>
        </p:nvSpPr>
        <p:spPr>
          <a:xfrm>
            <a:off x="15760700" y="1016000"/>
            <a:ext cx="7439099" cy="5949678"/>
          </a:xfrm>
          <a:prstGeom prst="rect">
            <a:avLst/>
          </a:prstGeom>
        </p:spPr>
        <p:txBody>
          <a:bodyPr lIns="91439" tIns="45719" rIns="91439" bIns="45719">
            <a:noAutofit/>
          </a:bodyPr>
          <a:lstStyle/>
          <a:p>
            <a:pPr/>
          </a:p>
        </p:txBody>
      </p:sp>
      <p:sp>
        <p:nvSpPr>
          <p:cNvPr id="145" name="Bowl with salmon cakes, salad, and hummus "/>
          <p:cNvSpPr/>
          <p:nvPr>
            <p:ph type="pic" sz="half" idx="22"/>
          </p:nvPr>
        </p:nvSpPr>
        <p:spPr>
          <a:xfrm>
            <a:off x="13500100" y="3978275"/>
            <a:ext cx="10439400" cy="12150181"/>
          </a:xfrm>
          <a:prstGeom prst="rect">
            <a:avLst/>
          </a:prstGeom>
        </p:spPr>
        <p:txBody>
          <a:bodyPr lIns="91439" tIns="45719" rIns="91439" bIns="45719">
            <a:noAutofit/>
          </a:bodyPr>
          <a:lstStyle/>
          <a:p>
            <a:pPr/>
          </a:p>
        </p:txBody>
      </p:sp>
      <p:sp>
        <p:nvSpPr>
          <p:cNvPr id="146" name="Bowl of pappardelle pasta with parsley butter, roasted hazelnuts, and shaved parmesan cheese"/>
          <p:cNvSpPr/>
          <p:nvPr>
            <p:ph type="pic" idx="23"/>
          </p:nvPr>
        </p:nvSpPr>
        <p:spPr>
          <a:xfrm>
            <a:off x="-139700" y="495300"/>
            <a:ext cx="16611600" cy="12458700"/>
          </a:xfrm>
          <a:prstGeom prst="rect">
            <a:avLst/>
          </a:prstGeom>
        </p:spPr>
        <p:txBody>
          <a:bodyPr lIns="91439" tIns="45719" rIns="91439" bIns="45719">
            <a:noAutofit/>
          </a:bodyPr>
          <a:lstStyle/>
          <a:p>
            <a:pPr/>
          </a:p>
        </p:txBody>
      </p:sp>
      <p:sp>
        <p:nvSpPr>
          <p:cNvPr id="14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54" name="bowl of salad with fried rice, boiled eggs, and chopsticks"/>
          <p:cNvSpPr/>
          <p:nvPr>
            <p:ph type="pic" idx="21"/>
          </p:nvPr>
        </p:nvSpPr>
        <p:spPr>
          <a:xfrm>
            <a:off x="-1333500" y="-5524500"/>
            <a:ext cx="27051000" cy="21640800"/>
          </a:xfrm>
          <a:prstGeom prst="rect">
            <a:avLst/>
          </a:prstGeom>
        </p:spPr>
        <p:txBody>
          <a:bodyPr lIns="91439" tIns="45719" rIns="91439" bIns="45719">
            <a:noAutofit/>
          </a:bodyPr>
          <a:lstStyle/>
          <a:p>
            <a:pPr/>
          </a:p>
        </p:txBody>
      </p:sp>
      <p:sp>
        <p:nvSpPr>
          <p:cNvPr id="155"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6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p:spTree>
      <p:nvGrpSpPr>
        <p:cNvPr id="1" name=""/>
        <p:cNvGrpSpPr/>
        <p:nvPr/>
      </p:nvGrpSpPr>
      <p:grpSpPr>
        <a:xfrm>
          <a:off x="0" y="0"/>
          <a:ext cx="0" cy="0"/>
          <a:chOff x="0" y="0"/>
          <a:chExt cx="0" cy="0"/>
        </a:xfrm>
      </p:grpSpPr>
      <p:sp>
        <p:nvSpPr>
          <p:cNvPr id="21" name="Avocados and limes"/>
          <p:cNvSpPr/>
          <p:nvPr>
            <p:ph type="pic" idx="21"/>
          </p:nvPr>
        </p:nvSpPr>
        <p:spPr>
          <a:xfrm>
            <a:off x="-1155700" y="-1295400"/>
            <a:ext cx="26746200" cy="16018933"/>
          </a:xfrm>
          <a:prstGeom prst="rect">
            <a:avLst/>
          </a:prstGeom>
        </p:spPr>
        <p:txBody>
          <a:bodyPr lIns="91439" tIns="45719" rIns="91439" bIns="45719">
            <a:noAutofit/>
          </a:bodyPr>
          <a:lstStyle/>
          <a:p>
            <a:pPr/>
          </a:p>
        </p:txBody>
      </p:sp>
      <p:sp>
        <p:nvSpPr>
          <p:cNvPr id="22" name="Presentation Title"/>
          <p:cNvSpPr txBox="1"/>
          <p:nvPr>
            <p:ph type="title" hasCustomPrompt="1"/>
          </p:nvPr>
        </p:nvSpPr>
        <p:spPr>
          <a:xfrm>
            <a:off x="1206500" y="7124700"/>
            <a:ext cx="21971000" cy="4648200"/>
          </a:xfrm>
          <a:prstGeom prst="rect">
            <a:avLst/>
          </a:prstGeom>
        </p:spPr>
        <p:txBody>
          <a:bodyPr anchor="b"/>
          <a:lstStyle>
            <a:lvl1pPr>
              <a:defRPr spc="-232" sz="11600"/>
            </a:lvl1pPr>
          </a:lstStyle>
          <a:p>
            <a:pPr/>
            <a:r>
              <a:t>Presentation Title</a:t>
            </a:r>
          </a:p>
        </p:txBody>
      </p:sp>
      <p:sp>
        <p:nvSpPr>
          <p:cNvPr id="23" name="Author and Date"/>
          <p:cNvSpPr txBox="1"/>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Author and Date</a:t>
            </a:r>
          </a:p>
        </p:txBody>
      </p:sp>
      <p:sp>
        <p:nvSpPr>
          <p:cNvPr id="24" name="Body Level One…"/>
          <p:cNvSpPr txBox="1"/>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Presentation Subtitle</a:t>
            </a:r>
          </a:p>
          <a:p>
            <a:pPr lvl="1"/>
            <a:r>
              <a:t/>
            </a:r>
          </a:p>
          <a:p>
            <a:pPr lvl="2"/>
            <a:r>
              <a:t/>
            </a:r>
          </a:p>
          <a:p>
            <a:pPr lvl="3"/>
            <a:r>
              <a:t/>
            </a:r>
          </a:p>
          <a:p>
            <a:pPr lvl="4"/>
            <a:r>
              <a:t/>
            </a:r>
          </a:p>
        </p:txBody>
      </p:sp>
      <p:sp>
        <p:nvSpPr>
          <p:cNvPr id="2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Alt">
    <p:spTree>
      <p:nvGrpSpPr>
        <p:cNvPr id="1" name=""/>
        <p:cNvGrpSpPr/>
        <p:nvPr/>
      </p:nvGrpSpPr>
      <p:grpSpPr>
        <a:xfrm>
          <a:off x="0" y="0"/>
          <a:ext cx="0" cy="0"/>
          <a:chOff x="0" y="0"/>
          <a:chExt cx="0" cy="0"/>
        </a:xfrm>
      </p:grpSpPr>
      <p:sp>
        <p:nvSpPr>
          <p:cNvPr id="32" name="Bowl with salmon cakes, salad, and hummus"/>
          <p:cNvSpPr/>
          <p:nvPr>
            <p:ph type="pic" idx="21"/>
          </p:nvPr>
        </p:nvSpPr>
        <p:spPr>
          <a:xfrm>
            <a:off x="10972800" y="-203200"/>
            <a:ext cx="12144837" cy="14135100"/>
          </a:xfrm>
          <a:prstGeom prst="rect">
            <a:avLst/>
          </a:prstGeom>
        </p:spPr>
        <p:txBody>
          <a:bodyPr lIns="91439" tIns="45719" rIns="91439" bIns="45719">
            <a:noAutofit/>
          </a:bodyPr>
          <a:lstStyle/>
          <a:p>
            <a:pPr/>
          </a:p>
        </p:txBody>
      </p:sp>
      <p:sp>
        <p:nvSpPr>
          <p:cNvPr id="33" name="Slide Title"/>
          <p:cNvSpPr txBox="1"/>
          <p:nvPr>
            <p:ph type="title" hasCustomPrompt="1"/>
          </p:nvPr>
        </p:nvSpPr>
        <p:spPr>
          <a:xfrm>
            <a:off x="1206500" y="1270000"/>
            <a:ext cx="9779000" cy="5882273"/>
          </a:xfrm>
          <a:prstGeom prst="rect">
            <a:avLst/>
          </a:prstGeom>
        </p:spPr>
        <p:txBody>
          <a:bodyPr anchor="b"/>
          <a:lstStyle/>
          <a:p>
            <a:pPr/>
            <a:r>
              <a:t>Slide Title</a:t>
            </a:r>
          </a:p>
        </p:txBody>
      </p:sp>
      <p:sp>
        <p:nvSpPr>
          <p:cNvPr id="34" name="Body Level One…"/>
          <p:cNvSpPr txBox="1"/>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Slide Subtitle</a:t>
            </a:r>
          </a:p>
          <a:p>
            <a:pPr lvl="1"/>
            <a:r>
              <a:t/>
            </a:r>
          </a:p>
          <a:p>
            <a:pPr lvl="2"/>
            <a:r>
              <a:t/>
            </a:r>
          </a:p>
          <a:p>
            <a:pPr lvl="3"/>
            <a:r>
              <a:t/>
            </a:r>
          </a:p>
          <a:p>
            <a:pPr lvl="4"/>
            <a:r>
              <a:t/>
            </a:r>
          </a:p>
        </p:txBody>
      </p:sp>
      <p:sp>
        <p:nvSpPr>
          <p:cNvPr id="35" name="Slide Number"/>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42" name="Slide Title"/>
          <p:cNvSpPr txBox="1"/>
          <p:nvPr>
            <p:ph type="title" hasCustomPrompt="1"/>
          </p:nvPr>
        </p:nvSpPr>
        <p:spPr>
          <a:prstGeom prst="rect">
            <a:avLst/>
          </a:prstGeom>
        </p:spPr>
        <p:txBody>
          <a:bodyPr/>
          <a:lstStyle/>
          <a:p>
            <a:pPr/>
            <a:r>
              <a:t>Slide Title</a:t>
            </a:r>
          </a:p>
        </p:txBody>
      </p:sp>
      <p:sp>
        <p:nvSpPr>
          <p:cNvPr id="43" name="Slide Subtitle"/>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44" name="Body Level One…"/>
          <p:cNvSpPr txBox="1"/>
          <p:nvPr>
            <p:ph type="body" idx="1" hasCustomPrompt="1"/>
          </p:nvPr>
        </p:nvSpPr>
        <p:spPr>
          <a:prstGeom prst="rect">
            <a:avLst/>
          </a:prstGeom>
        </p:spPr>
        <p:txBody>
          <a:bodyPr/>
          <a:lstStyle/>
          <a:p>
            <a:pPr/>
            <a:r>
              <a:t>Slide bullet text</a:t>
            </a:r>
          </a:p>
          <a:p>
            <a:pPr lvl="1"/>
            <a:r>
              <a:t/>
            </a:r>
          </a:p>
          <a:p>
            <a:pPr lvl="2"/>
            <a:r>
              <a:t/>
            </a:r>
          </a:p>
          <a:p>
            <a:pPr lvl="3"/>
            <a:r>
              <a:t/>
            </a:r>
          </a:p>
          <a:p>
            <a:pPr lvl="4"/>
            <a:r>
              <a:t/>
            </a:r>
          </a:p>
        </p:txBody>
      </p:sp>
      <p:sp>
        <p:nvSpPr>
          <p:cNvPr id="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52" name="Body Level One…"/>
          <p:cNvSpPr txBox="1"/>
          <p:nvPr>
            <p:ph type="body" idx="1" hasCustomPrompt="1"/>
          </p:nvPr>
        </p:nvSpPr>
        <p:spPr>
          <a:prstGeom prst="rect">
            <a:avLst/>
          </a:prstGeom>
        </p:spPr>
        <p:txBody>
          <a:bodyPr numCol="2" spcCol="1098550"/>
          <a:lstStyle/>
          <a:p>
            <a:pPr/>
            <a:r>
              <a:t>Slide bullet text</a:t>
            </a:r>
          </a:p>
          <a:p>
            <a:pPr lvl="1"/>
            <a:r>
              <a:t/>
            </a:r>
          </a:p>
          <a:p>
            <a:pPr lvl="2"/>
            <a:r>
              <a:t/>
            </a:r>
          </a:p>
          <a:p>
            <a:pPr lvl="3"/>
            <a:r>
              <a:t/>
            </a:r>
          </a:p>
          <a:p>
            <a:pPr lvl="4"/>
            <a:r>
              <a:t/>
            </a: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0" name="Slide Subtitle"/>
          <p:cNvSpPr txBox="1"/>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61" name="Body Level One…"/>
          <p:cNvSpPr txBox="1"/>
          <p:nvPr>
            <p:ph type="body" sz="half" idx="1" hasCustomPrompt="1"/>
          </p:nvPr>
        </p:nvSpPr>
        <p:spPr>
          <a:xfrm>
            <a:off x="1206500" y="4248504"/>
            <a:ext cx="9779000" cy="8256630"/>
          </a:xfrm>
          <a:prstGeom prst="rect">
            <a:avLst/>
          </a:prstGeom>
        </p:spPr>
        <p:txBody>
          <a:bodyPr/>
          <a:lstStyle/>
          <a:p>
            <a:pPr/>
            <a:r>
              <a:t>Slide bullet text</a:t>
            </a:r>
          </a:p>
          <a:p>
            <a:pPr lvl="1"/>
            <a:r>
              <a:t/>
            </a:r>
          </a:p>
          <a:p>
            <a:pPr lvl="2"/>
            <a:r>
              <a:t/>
            </a:r>
          </a:p>
          <a:p>
            <a:pPr lvl="3"/>
            <a:r>
              <a:t/>
            </a:r>
          </a:p>
          <a:p>
            <a:pPr lvl="4"/>
            <a:r>
              <a:t/>
            </a:r>
          </a:p>
        </p:txBody>
      </p:sp>
      <p:sp>
        <p:nvSpPr>
          <p:cNvPr id="62" name="Bowl of pappardelle pasta with parsley butter, roasted hazelnuts, and shaved parmesan cheese"/>
          <p:cNvSpPr/>
          <p:nvPr>
            <p:ph type="pic" idx="22"/>
          </p:nvPr>
        </p:nvSpPr>
        <p:spPr>
          <a:xfrm>
            <a:off x="12192000" y="-407266"/>
            <a:ext cx="10916874" cy="14555832"/>
          </a:xfrm>
          <a:prstGeom prst="rect">
            <a:avLst/>
          </a:prstGeom>
        </p:spPr>
        <p:txBody>
          <a:bodyPr lIns="91439" tIns="45719" rIns="91439" bIns="45719">
            <a:noAutofit/>
          </a:bodyPr>
          <a:lstStyle/>
          <a:p>
            <a:pPr/>
          </a:p>
        </p:txBody>
      </p:sp>
      <p:sp>
        <p:nvSpPr>
          <p:cNvPr id="63" name="Slide Title"/>
          <p:cNvSpPr txBox="1"/>
          <p:nvPr>
            <p:ph type="title" hasCustomPrompt="1"/>
          </p:nvPr>
        </p:nvSpPr>
        <p:spPr>
          <a:xfrm>
            <a:off x="1206500" y="1079500"/>
            <a:ext cx="9779000" cy="1435100"/>
          </a:xfrm>
          <a:prstGeom prst="rect">
            <a:avLst/>
          </a:prstGeom>
        </p:spPr>
        <p:txBody>
          <a:bodyPr/>
          <a:lstStyle/>
          <a:p>
            <a:pPr/>
            <a:r>
              <a:t>Slide Title</a:t>
            </a:r>
          </a:p>
        </p:txBody>
      </p:sp>
      <p:sp>
        <p:nvSpPr>
          <p:cNvPr id="6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Live Video Small">
    <p:spTree>
      <p:nvGrpSpPr>
        <p:cNvPr id="1" name=""/>
        <p:cNvGrpSpPr/>
        <p:nvPr/>
      </p:nvGrpSpPr>
      <p:grpSpPr>
        <a:xfrm>
          <a:off x="0" y="0"/>
          <a:ext cx="0" cy="0"/>
          <a:chOff x="0" y="0"/>
          <a:chExt cx="0" cy="0"/>
        </a:xfrm>
      </p:grpSpPr>
      <p:sp>
        <p:nvSpPr>
          <p:cNvPr id="71" name="Slide Subtitle"/>
          <p:cNvSpPr txBox="1"/>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72" name="Body Level One…"/>
          <p:cNvSpPr txBox="1"/>
          <p:nvPr>
            <p:ph type="body" sz="half" idx="1" hasCustomPrompt="1"/>
          </p:nvPr>
        </p:nvSpPr>
        <p:spPr>
          <a:xfrm>
            <a:off x="1206500" y="4248504"/>
            <a:ext cx="9779000" cy="8256630"/>
          </a:xfrm>
          <a:prstGeom prst="rect">
            <a:avLst/>
          </a:prstGeom>
        </p:spPr>
        <p:txBody>
          <a:bodyPr/>
          <a:lstStyle/>
          <a:p>
            <a:pPr/>
            <a:r>
              <a:t>Slide bullet text</a:t>
            </a:r>
          </a:p>
          <a:p>
            <a:pPr lvl="1"/>
            <a:r>
              <a:t/>
            </a:r>
          </a:p>
          <a:p>
            <a:pPr lvl="2"/>
            <a:r>
              <a:t/>
            </a:r>
          </a:p>
          <a:p>
            <a:pPr lvl="3"/>
            <a:r>
              <a:t/>
            </a:r>
          </a:p>
          <a:p>
            <a:pPr lvl="4"/>
            <a:r>
              <a:t/>
            </a:r>
          </a:p>
        </p:txBody>
      </p:sp>
      <p:sp>
        <p:nvSpPr>
          <p:cNvPr id="73" name="Slide Title"/>
          <p:cNvSpPr txBox="1"/>
          <p:nvPr>
            <p:ph type="title" hasCustomPrompt="1"/>
          </p:nvPr>
        </p:nvSpPr>
        <p:spPr>
          <a:xfrm>
            <a:off x="1206500" y="1079500"/>
            <a:ext cx="9779000" cy="1435100"/>
          </a:xfrm>
          <a:prstGeom prst="rect">
            <a:avLst/>
          </a:prstGeom>
        </p:spPr>
        <p:txBody>
          <a:bodyPr/>
          <a:lstStyle/>
          <a:p>
            <a:pPr/>
            <a:r>
              <a:t>Slide Title</a:t>
            </a:r>
          </a:p>
        </p:txBody>
      </p:sp>
      <p:sp>
        <p:nvSpPr>
          <p:cNvPr id="7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Live Video Large">
    <p:spTree>
      <p:nvGrpSpPr>
        <p:cNvPr id="1" name=""/>
        <p:cNvGrpSpPr/>
        <p:nvPr/>
      </p:nvGrpSpPr>
      <p:grpSpPr>
        <a:xfrm>
          <a:off x="0" y="0"/>
          <a:ext cx="0" cy="0"/>
          <a:chOff x="0" y="0"/>
          <a:chExt cx="0" cy="0"/>
        </a:xfrm>
      </p:grpSpPr>
      <p:sp>
        <p:nvSpPr>
          <p:cNvPr id="81" name="Slide Subtitle"/>
          <p:cNvSpPr txBox="1"/>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82" name="Body Level One…"/>
          <p:cNvSpPr txBox="1"/>
          <p:nvPr>
            <p:ph type="body" sz="half" idx="1" hasCustomPrompt="1"/>
          </p:nvPr>
        </p:nvSpPr>
        <p:spPr>
          <a:xfrm>
            <a:off x="1206500" y="4248504"/>
            <a:ext cx="9779000" cy="8256630"/>
          </a:xfrm>
          <a:prstGeom prst="rect">
            <a:avLst/>
          </a:prstGeom>
        </p:spPr>
        <p:txBody>
          <a:bodyPr/>
          <a:lstStyle/>
          <a:p>
            <a:pPr/>
            <a:r>
              <a:t>Slide bullet text</a:t>
            </a:r>
          </a:p>
          <a:p>
            <a:pPr lvl="1"/>
            <a:r>
              <a:t/>
            </a:r>
          </a:p>
          <a:p>
            <a:pPr lvl="2"/>
            <a:r>
              <a:t/>
            </a:r>
          </a:p>
          <a:p>
            <a:pPr lvl="3"/>
            <a:r>
              <a:t/>
            </a:r>
          </a:p>
          <a:p>
            <a:pPr lvl="4"/>
            <a:r>
              <a:t/>
            </a:r>
          </a:p>
        </p:txBody>
      </p:sp>
      <p:sp>
        <p:nvSpPr>
          <p:cNvPr id="83" name="Slide Title"/>
          <p:cNvSpPr txBox="1"/>
          <p:nvPr>
            <p:ph type="title" hasCustomPrompt="1"/>
          </p:nvPr>
        </p:nvSpPr>
        <p:spPr>
          <a:xfrm>
            <a:off x="1206500" y="1079500"/>
            <a:ext cx="9779000" cy="1435100"/>
          </a:xfrm>
          <a:prstGeom prst="rect">
            <a:avLst/>
          </a:prstGeom>
        </p:spPr>
        <p:txBody>
          <a:bodyPr/>
          <a:lstStyle/>
          <a:p>
            <a:pPr/>
            <a:r>
              <a:t>Slide Title</a:t>
            </a:r>
          </a:p>
        </p:txBody>
      </p:sp>
      <p:sp>
        <p:nvSpPr>
          <p:cNvPr id="8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p:spTree>
      <p:nvGrpSpPr>
        <p:cNvPr id="1" name=""/>
        <p:cNvGrpSpPr/>
        <p:nvPr/>
      </p:nvGrpSpPr>
      <p:grpSpPr>
        <a:xfrm>
          <a:off x="0" y="0"/>
          <a:ext cx="0" cy="0"/>
          <a:chOff x="0" y="0"/>
          <a:chExt cx="0" cy="0"/>
        </a:xfrm>
      </p:grpSpPr>
      <p:sp>
        <p:nvSpPr>
          <p:cNvPr id="91" name="Section Title"/>
          <p:cNvSpPr txBox="1"/>
          <p:nvPr>
            <p:ph type="title" hasCustomPrompt="1"/>
          </p:nvPr>
        </p:nvSpPr>
        <p:spPr>
          <a:xfrm>
            <a:off x="1206496" y="4533900"/>
            <a:ext cx="21971004" cy="4648200"/>
          </a:xfrm>
          <a:prstGeom prst="rect">
            <a:avLst/>
          </a:prstGeom>
        </p:spPr>
        <p:txBody>
          <a:bodyPr anchor="ctr"/>
          <a:lstStyle>
            <a:lvl1pPr>
              <a:defRPr b="0" spc="-232" sz="11600">
                <a:latin typeface="Helvetica Neue Medium"/>
                <a:ea typeface="Helvetica Neue Medium"/>
                <a:cs typeface="Helvetica Neue Medium"/>
                <a:sym typeface="Helvetica Neue Medium"/>
              </a:defRPr>
            </a:lvl1pPr>
          </a:lstStyle>
          <a:p>
            <a:pPr/>
            <a:r>
              <a:t>Section Title</a:t>
            </a:r>
          </a:p>
        </p:txBody>
      </p:sp>
      <p:sp>
        <p:nvSpPr>
          <p:cNvPr id="92" name="Slide Number"/>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Slide Title"/>
          <p:cNvSpPr txBox="1"/>
          <p:nvPr>
            <p:ph type="title" hasCustomPrompt="1"/>
          </p:nvPr>
        </p:nvSpPr>
        <p:spPr>
          <a:xfrm>
            <a:off x="1206500" y="1079500"/>
            <a:ext cx="21971000" cy="14331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Title</a:t>
            </a:r>
          </a:p>
        </p:txBody>
      </p:sp>
      <p:sp>
        <p:nvSpPr>
          <p:cNvPr id="3" name="Body Level One…"/>
          <p:cNvSpPr txBox="1"/>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bullet text</a:t>
            </a:r>
          </a:p>
          <a:p>
            <a:pPr lvl="1"/>
            <a:r>
              <a:t/>
            </a:r>
          </a:p>
          <a:p>
            <a:pPr lvl="2"/>
            <a:r>
              <a:t/>
            </a:r>
          </a:p>
          <a:p>
            <a:pPr lvl="3"/>
            <a:r>
              <a:t/>
            </a:r>
          </a:p>
          <a:p>
            <a:pPr lvl="4"/>
            <a:r>
              <a:t/>
            </a:r>
          </a:p>
        </p:txBody>
      </p:sp>
      <p:sp>
        <p:nvSpPr>
          <p:cNvPr id="4" name="Slide Number"/>
          <p:cNvSpPr txBox="1"/>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algn="ctr" defTabSz="584200">
              <a:lnSpc>
                <a:spcPct val="100000"/>
              </a:lnSpc>
              <a:spcBef>
                <a:spcPts val="0"/>
              </a:spcBef>
              <a:defRPr sz="18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transition xmlns:p14="http://schemas.microsoft.com/office/powerpoint/2010/main" spd="med" advClick="1"/>
  <p:txStyles>
    <p:titleStyle>
      <a:lvl1pPr marL="0" marR="0" indent="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hyperlink" Target="mailto:drdariushabtahi@yahoo.com" TargetMode="External"/><Relationship Id="rId4" Type="http://schemas.openxmlformats.org/officeDocument/2006/relationships/hyperlink" Target="mailto:d.abtahi@sbmu.ac.ir" TargetMode="External"/></Relationships>

</file>

<file path=ppt/slides/_rels/slide10.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eg"/><Relationship Id="rId3" Type="http://schemas.openxmlformats.org/officeDocument/2006/relationships/image" Target="../media/image3.png"/><Relationship Id="rId4" Type="http://schemas.openxmlformats.org/officeDocument/2006/relationships/image" Target="../media/image1.gif"/><Relationship Id="rId5" Type="http://schemas.openxmlformats.org/officeDocument/2006/relationships/image" Target="../media/image4.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jpeg"/><Relationship Id="rId3" Type="http://schemas.openxmlformats.org/officeDocument/2006/relationships/image" Target="../media/image5.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5.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jpeg"/><Relationship Id="rId3" Type="http://schemas.openxmlformats.org/officeDocument/2006/relationships/image" Target="../media/image9.jpeg"/></Relationships>

</file>

<file path=ppt/slides/_rels/slide17.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jpeg"/></Relationships>

</file>

<file path=ppt/slides/_rels/slide2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jpeg"/><Relationship Id="rId3" Type="http://schemas.openxmlformats.org/officeDocument/2006/relationships/image" Target="../media/image6.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jpeg"/><Relationship Id="rId3" Type="http://schemas.openxmlformats.org/officeDocument/2006/relationships/image" Target="../media/image7.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jpeg"/></Relationships>

</file>

<file path=ppt/slides/_rels/slide2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jpeg"/><Relationship Id="rId3" Type="http://schemas.openxmlformats.org/officeDocument/2006/relationships/image" Target="../media/image8.png"/></Relationships>

</file>

<file path=ppt/slides/_rels/slide26.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mailto:rms7@cumc.columbia.edu" TargetMode="External"/></Relationships>

</file>

<file path=ppt/slides/_rels/slide3.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2.jpeg"/><Relationship Id="rId3" Type="http://schemas.openxmlformats.org/officeDocument/2006/relationships/image" Target="../media/image1.png"/><Relationship Id="rId4" Type="http://schemas.openxmlformats.org/officeDocument/2006/relationships/hyperlink" Target="https://doi.org/10.3390/healthcare11131882" TargetMode="External"/></Relationships>

</file>

<file path=ppt/slides/_rels/slide4.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3.jpeg"/><Relationship Id="rId3" Type="http://schemas.openxmlformats.org/officeDocument/2006/relationships/image" Target="../media/image2.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4.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171" name="Avocados and limes" descr="Avocados and limes"/>
          <p:cNvPicPr>
            <a:picLocks noChangeAspect="1"/>
          </p:cNvPicPr>
          <p:nvPr>
            <p:ph type="pic" idx="21"/>
          </p:nvPr>
        </p:nvPicPr>
        <p:blipFill>
          <a:blip r:embed="rId2">
            <a:extLst/>
          </a:blip>
          <a:srcRect l="0" t="0" r="0" b="0"/>
          <a:stretch>
            <a:fillRect/>
          </a:stretch>
        </p:blipFill>
        <p:spPr>
          <a:xfrm>
            <a:off x="0" y="0"/>
            <a:ext cx="24384000" cy="13716000"/>
          </a:xfrm>
          <a:prstGeom prst="rect">
            <a:avLst/>
          </a:prstGeom>
        </p:spPr>
      </p:pic>
      <p:sp>
        <p:nvSpPr>
          <p:cNvPr id="172" name="Regional Anesthesia in Painless Childbirth"/>
          <p:cNvSpPr txBox="1"/>
          <p:nvPr>
            <p:ph type="title"/>
          </p:nvPr>
        </p:nvSpPr>
        <p:spPr>
          <a:prstGeom prst="rect">
            <a:avLst/>
          </a:prstGeom>
        </p:spPr>
        <p:txBody>
          <a:bodyPr/>
          <a:lstStyle>
            <a:lvl1pPr algn="ctr"/>
          </a:lstStyle>
          <a:p>
            <a:pPr/>
            <a:r>
              <a:t>Regional Anesthesia in Painless Childbirth</a:t>
            </a:r>
          </a:p>
        </p:txBody>
      </p:sp>
      <p:sp>
        <p:nvSpPr>
          <p:cNvPr id="173" name="Dariush Abtahi, MD…"/>
          <p:cNvSpPr txBox="1"/>
          <p:nvPr>
            <p:ph type="body" idx="22"/>
          </p:nvPr>
        </p:nvSpPr>
        <p:spPr>
          <a:prstGeom prst="rect">
            <a:avLst/>
          </a:prstGeom>
          <a:extLst>
            <a:ext uri="{C572A759-6A51-4108-AA02-DFA0A04FC94B}">
              <ma14:wrappingTextBoxFlag xmlns:ma14="http://schemas.microsoft.com/office/mac/drawingml/2011/main" val="1"/>
            </a:ext>
          </a:extLst>
        </p:spPr>
        <p:txBody>
          <a:bodyPr/>
          <a:lstStyle/>
          <a:p>
            <a:pPr defTabSz="393192">
              <a:defRPr sz="1261">
                <a:latin typeface="Times Roman"/>
                <a:ea typeface="Times Roman"/>
                <a:cs typeface="Times Roman"/>
                <a:sym typeface="Times Roman"/>
              </a:defRPr>
            </a:pPr>
            <a:r>
              <a:t>Dariush Abtahi, MD</a:t>
            </a:r>
            <a:endParaRPr b="0"/>
          </a:p>
          <a:p>
            <a:pPr defTabSz="393192">
              <a:defRPr b="0" sz="1261">
                <a:latin typeface="Times Roman"/>
                <a:ea typeface="Times Roman"/>
                <a:cs typeface="Times Roman"/>
                <a:sym typeface="Times Roman"/>
              </a:defRPr>
            </a:pPr>
            <a:r>
              <a:t>Associate Professor, Clinical Research and Development Unit, Imam Hossein Hospital, Department of Anesthesiology, Shahid Beheshti University of Medical Sciences, Tehran, Iran</a:t>
            </a:r>
          </a:p>
          <a:p>
            <a:pPr defTabSz="393192">
              <a:defRPr b="0" sz="1261" u="sng">
                <a:solidFill>
                  <a:srgbClr val="0000EE"/>
                </a:solidFill>
                <a:uFill>
                  <a:solidFill>
                    <a:srgbClr val="0000EE"/>
                  </a:solidFill>
                </a:uFill>
                <a:latin typeface="Times Roman"/>
                <a:ea typeface="Times Roman"/>
                <a:cs typeface="Times Roman"/>
                <a:sym typeface="Times Roman"/>
              </a:defRPr>
            </a:pPr>
            <a:r>
              <a:rPr u="none">
                <a:solidFill>
                  <a:srgbClr val="000000"/>
                </a:solidFill>
              </a:rPr>
              <a:t>E-mail: </a:t>
            </a:r>
            <a:r>
              <a:rPr>
                <a:hlinkClick r:id="rId3" invalidUrl="" action="" tgtFrame="" tooltip="" history="1" highlightClick="0" endSnd="0"/>
              </a:rPr>
              <a:t>drdariushabtahi@yahoo.com</a:t>
            </a:r>
            <a:r>
              <a:rPr u="none">
                <a:solidFill>
                  <a:srgbClr val="000000"/>
                </a:solidFill>
              </a:rPr>
              <a:t>, </a:t>
            </a:r>
            <a:r>
              <a:rPr>
                <a:hlinkClick r:id="rId4" invalidUrl="" action="" tgtFrame="" tooltip="" history="1" highlightClick="0" endSnd="0"/>
              </a:rPr>
              <a:t>d.abtahi@sbmu.ac.ir</a:t>
            </a:r>
          </a:p>
        </p:txBody>
      </p:sp>
      <p:sp>
        <p:nvSpPr>
          <p:cNvPr id="174" name="Advantages and Disadvantages"/>
          <p:cNvSpPr txBox="1"/>
          <p:nvPr>
            <p:ph type="body" sz="quarter" idx="1"/>
          </p:nvPr>
        </p:nvSpPr>
        <p:spPr>
          <a:prstGeom prst="rect">
            <a:avLst/>
          </a:prstGeom>
        </p:spPr>
        <p:txBody>
          <a:bodyPr/>
          <a:lstStyle>
            <a:lvl1pPr algn="ctr" defTabSz="1389853">
              <a:lnSpc>
                <a:spcPct val="80000"/>
              </a:lnSpc>
              <a:defRPr spc="-132" sz="6612"/>
            </a:lvl1pPr>
          </a:lstStyle>
          <a:p>
            <a:pPr/>
            <a:r>
              <a:t>Advantages and Disadvantages</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3" name="Epidural Anesthesia - The Gold Standard (cont.)"/>
          <p:cNvSpPr txBox="1"/>
          <p:nvPr>
            <p:ph type="title"/>
          </p:nvPr>
        </p:nvSpPr>
        <p:spPr>
          <a:prstGeom prst="rect">
            <a:avLst/>
          </a:prstGeom>
        </p:spPr>
        <p:txBody>
          <a:bodyPr/>
          <a:lstStyle>
            <a:lvl1pPr defTabSz="2267655">
              <a:defRPr spc="-158" sz="7905"/>
            </a:lvl1pPr>
          </a:lstStyle>
          <a:p>
            <a:pPr/>
            <a:r>
              <a:t>Epidural Anesthesia - The Gold Standard (cont.)</a:t>
            </a:r>
          </a:p>
        </p:txBody>
      </p:sp>
      <p:sp>
        <p:nvSpPr>
          <p:cNvPr id="214" name="American Journal of Obstetrics &amp; gynecology volume 228, Issue 5, Supplement S1260-S1269May 2023…"/>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defTabSz="421004">
              <a:defRPr sz="2805"/>
            </a:pPr>
            <a:r>
              <a:t>American Journal of Obstetrics &amp; gynecology volume 228, Issue 5, Supplement S1260-S1269May 2023</a:t>
            </a:r>
          </a:p>
          <a:p>
            <a:pPr defTabSz="421004">
              <a:defRPr sz="2805"/>
            </a:pPr>
            <a:r>
              <a:t>Modern labor epidural analgesia: implications for labor outcomes and maternal-fetal health</a:t>
            </a:r>
          </a:p>
        </p:txBody>
      </p:sp>
      <p:sp>
        <p:nvSpPr>
          <p:cNvPr id="215" name="Maternal Implications of Labor Epidural Analgesia:…"/>
          <p:cNvSpPr txBox="1"/>
          <p:nvPr>
            <p:ph type="body" idx="1"/>
          </p:nvPr>
        </p:nvSpPr>
        <p:spPr>
          <a:prstGeom prst="rect">
            <a:avLst/>
          </a:prstGeom>
        </p:spPr>
        <p:txBody>
          <a:bodyPr/>
          <a:lstStyle/>
          <a:p>
            <a:pPr marL="414527" indent="-414527" defTabSz="1658070">
              <a:spcBef>
                <a:spcPts val="3000"/>
              </a:spcBef>
              <a:defRPr sz="3264"/>
            </a:pPr>
            <a:r>
              <a:t>Maternal Implications of Labor Epidural Analgesia:</a:t>
            </a:r>
          </a:p>
          <a:p>
            <a:pPr lvl="1" marL="829055" indent="-414527" defTabSz="1658070">
              <a:spcBef>
                <a:spcPts val="3000"/>
              </a:spcBef>
              <a:defRPr sz="3264"/>
            </a:pPr>
            <a:r>
              <a:t>Transient </a:t>
            </a:r>
            <a:r>
              <a:rPr b="1"/>
              <a:t>hypotension</a:t>
            </a:r>
            <a:r>
              <a:t>:</a:t>
            </a:r>
          </a:p>
          <a:p>
            <a:pPr lvl="2" marL="1243583" indent="-414527" defTabSz="1658070">
              <a:spcBef>
                <a:spcPts val="3000"/>
              </a:spcBef>
              <a:defRPr sz="3264"/>
            </a:pPr>
            <a:r>
              <a:t>Common with initiation, may require fluid or vasopressor therapy.  </a:t>
            </a:r>
          </a:p>
          <a:p>
            <a:pPr lvl="2" marL="1243583" indent="-414527" defTabSz="1658070">
              <a:spcBef>
                <a:spcPts val="3000"/>
              </a:spcBef>
              <a:defRPr sz="3264"/>
            </a:pPr>
            <a:r>
              <a:t>Not linked to adverse maternal or fetal outcomes.  </a:t>
            </a:r>
          </a:p>
          <a:p>
            <a:pPr lvl="1" marL="829055" indent="-414527" defTabSz="1658070">
              <a:spcBef>
                <a:spcPts val="3000"/>
              </a:spcBef>
              <a:defRPr sz="3264"/>
            </a:pPr>
            <a:r>
              <a:t>Maternal </a:t>
            </a:r>
            <a:r>
              <a:rPr b="1"/>
              <a:t>fever</a:t>
            </a:r>
            <a:r>
              <a:t>:</a:t>
            </a:r>
          </a:p>
          <a:p>
            <a:pPr lvl="2" marL="1243583" indent="-414527" defTabSz="1658070">
              <a:spcBef>
                <a:spcPts val="3000"/>
              </a:spcBef>
              <a:defRPr sz="3264"/>
            </a:pPr>
            <a:r>
              <a:t>Higher incidence in parturients receiving neuraxial anesthesia, likely noninfectious.  </a:t>
            </a:r>
          </a:p>
          <a:p>
            <a:pPr lvl="2" marL="1243583" indent="-414527" defTabSz="1658070">
              <a:spcBef>
                <a:spcPts val="3000"/>
              </a:spcBef>
              <a:defRPr sz="3264"/>
            </a:pPr>
            <a:r>
              <a:t>No association with adverse neonatal outcomes.  </a:t>
            </a:r>
          </a:p>
          <a:p>
            <a:pPr lvl="1" marL="829055" indent="-414527" defTabSz="1658070">
              <a:spcBef>
                <a:spcPts val="3000"/>
              </a:spcBef>
              <a:defRPr sz="3264"/>
            </a:pPr>
            <a:r>
              <a:t>Fetal and Neonatal Implications:</a:t>
            </a:r>
          </a:p>
          <a:p>
            <a:pPr lvl="2" marL="1243583" indent="-414527" defTabSz="1658070">
              <a:spcBef>
                <a:spcPts val="3000"/>
              </a:spcBef>
              <a:defRPr sz="3264"/>
            </a:pPr>
            <a:r>
              <a:rPr b="1"/>
              <a:t>No worse Apgar scores</a:t>
            </a:r>
            <a:r>
              <a:t>.  </a:t>
            </a:r>
          </a:p>
          <a:p>
            <a:pPr lvl="2" marL="1243583" indent="-414527" defTabSz="1658070">
              <a:spcBef>
                <a:spcPts val="3000"/>
              </a:spcBef>
              <a:defRPr sz="3264"/>
            </a:pPr>
            <a:r>
              <a:rPr b="1"/>
              <a:t>More favorable acid-base status</a:t>
            </a:r>
            <a:r>
              <a:t> compared to neonates of mothers without epidural analgesia.</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17" name="Avocados and limes" descr="Avocados and limes"/>
          <p:cNvPicPr>
            <a:picLocks noChangeAspect="1"/>
          </p:cNvPicPr>
          <p:nvPr>
            <p:ph type="pic" idx="21"/>
          </p:nvPr>
        </p:nvPicPr>
        <p:blipFill>
          <a:blip r:embed="rId2">
            <a:extLst/>
          </a:blip>
          <a:srcRect l="0" t="0" r="0" b="0"/>
          <a:stretch>
            <a:fillRect/>
          </a:stretch>
        </p:blipFill>
        <p:spPr>
          <a:xfrm>
            <a:off x="0" y="0"/>
            <a:ext cx="24384000" cy="13716000"/>
          </a:xfrm>
          <a:prstGeom prst="rect">
            <a:avLst/>
          </a:prstGeom>
        </p:spPr>
      </p:pic>
      <p:sp>
        <p:nvSpPr>
          <p:cNvPr id="218" name="Alternatives to Epidural Analgesia"/>
          <p:cNvSpPr txBox="1"/>
          <p:nvPr>
            <p:ph type="title"/>
          </p:nvPr>
        </p:nvSpPr>
        <p:spPr>
          <a:prstGeom prst="rect">
            <a:avLst/>
          </a:prstGeom>
        </p:spPr>
        <p:txBody>
          <a:bodyPr/>
          <a:lstStyle/>
          <a:p>
            <a:pPr/>
            <a:r>
              <a:t>Alternatives to Epidural Analgesia</a:t>
            </a:r>
          </a:p>
        </p:txBody>
      </p:sp>
      <p:sp>
        <p:nvSpPr>
          <p:cNvPr id="219" name="Author and Date"/>
          <p:cNvSpPr txBox="1"/>
          <p:nvPr>
            <p:ph type="body" idx="22"/>
          </p:nvPr>
        </p:nvSpPr>
        <p:spPr>
          <a:prstGeom prst="rect">
            <a:avLst/>
          </a:prstGeom>
        </p:spPr>
        <p:txBody>
          <a:bodyPr/>
          <a:lstStyle/>
          <a:p>
            <a:pPr/>
          </a:p>
        </p:txBody>
      </p:sp>
      <p:sp>
        <p:nvSpPr>
          <p:cNvPr id="220" name="Presentation Subtitle"/>
          <p:cNvSpPr txBox="1"/>
          <p:nvPr>
            <p:ph type="body" sz="quarter" idx="1"/>
          </p:nvPr>
        </p:nvSpPr>
        <p:spPr>
          <a:prstGeom prst="rect">
            <a:avLst/>
          </a:prstGeom>
        </p:spPr>
        <p:txBody>
          <a:bodyPr/>
          <a:lstStyle/>
          <a:p>
            <a:pP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2" name="Paracervical Block"/>
          <p:cNvSpPr txBox="1"/>
          <p:nvPr>
            <p:ph type="title"/>
          </p:nvPr>
        </p:nvSpPr>
        <p:spPr>
          <a:prstGeom prst="rect">
            <a:avLst/>
          </a:prstGeom>
        </p:spPr>
        <p:txBody>
          <a:bodyPr/>
          <a:lstStyle/>
          <a:p>
            <a:pPr/>
            <a:r>
              <a:t>Paracervical Block</a:t>
            </a:r>
          </a:p>
        </p:txBody>
      </p:sp>
      <p:sp>
        <p:nvSpPr>
          <p:cNvPr id="223" name="Slide Subtitle"/>
          <p:cNvSpPr txBox="1"/>
          <p:nvPr>
            <p:ph type="body" idx="21"/>
          </p:nvPr>
        </p:nvSpPr>
        <p:spPr>
          <a:prstGeom prst="rect">
            <a:avLst/>
          </a:prstGeom>
        </p:spPr>
        <p:txBody>
          <a:bodyPr/>
          <a:lstStyle/>
          <a:p>
            <a:pPr/>
          </a:p>
        </p:txBody>
      </p:sp>
      <p:sp>
        <p:nvSpPr>
          <p:cNvPr id="224" name="Injection of local anesthetic into the submucosal layer of the vaginal fornix.…"/>
          <p:cNvSpPr txBox="1"/>
          <p:nvPr>
            <p:ph type="body" sz="half" idx="1"/>
          </p:nvPr>
        </p:nvSpPr>
        <p:spPr>
          <a:xfrm>
            <a:off x="1206500" y="4248504"/>
            <a:ext cx="14975014" cy="8256012"/>
          </a:xfrm>
          <a:prstGeom prst="rect">
            <a:avLst/>
          </a:prstGeom>
        </p:spPr>
        <p:txBody>
          <a:bodyPr/>
          <a:lstStyle/>
          <a:p>
            <a:pPr marL="566927" indent="-566927" defTabSz="2267655">
              <a:spcBef>
                <a:spcPts val="4100"/>
              </a:spcBef>
              <a:defRPr sz="4464"/>
            </a:pPr>
            <a:r>
              <a:t>Injection of local anesthetic into the submucosal layer of the vaginal fornix.</a:t>
            </a:r>
          </a:p>
          <a:p>
            <a:pPr marL="566927" indent="-566927" defTabSz="2267655">
              <a:spcBef>
                <a:spcPts val="4100"/>
              </a:spcBef>
              <a:defRPr sz="4464"/>
            </a:pPr>
            <a:r>
              <a:t>Effectiveness:</a:t>
            </a:r>
          </a:p>
          <a:p>
            <a:pPr lvl="1" marL="1133855" indent="-566927" defTabSz="2267655">
              <a:spcBef>
                <a:spcPts val="4100"/>
              </a:spcBef>
              <a:defRPr sz="4464"/>
            </a:pPr>
            <a:r>
              <a:t>Effective for uterine contraction pain.</a:t>
            </a:r>
          </a:p>
          <a:p>
            <a:pPr lvl="1" marL="1133855" indent="-566927" defTabSz="2267655">
              <a:spcBef>
                <a:spcPts val="4100"/>
              </a:spcBef>
              <a:defRPr sz="4464"/>
            </a:pPr>
            <a:r>
              <a:t>Not effective for the second stage of labor.</a:t>
            </a:r>
          </a:p>
          <a:p>
            <a:pPr marL="566927" indent="-566927" defTabSz="2267655">
              <a:spcBef>
                <a:spcPts val="4100"/>
              </a:spcBef>
              <a:defRPr sz="4464"/>
            </a:pPr>
            <a:r>
              <a:t>Complications:</a:t>
            </a:r>
          </a:p>
          <a:p>
            <a:pPr lvl="1" marL="1133855" indent="-566927" defTabSz="2267655">
              <a:spcBef>
                <a:spcPts val="4100"/>
              </a:spcBef>
              <a:defRPr sz="4464"/>
            </a:pPr>
            <a:r>
              <a:t>Fetal bradycardia</a:t>
            </a:r>
          </a:p>
          <a:p>
            <a:pPr lvl="1" marL="1133855" indent="-566927" defTabSz="2267655">
              <a:spcBef>
                <a:spcPts val="4100"/>
              </a:spcBef>
              <a:defRPr sz="4464"/>
            </a:pPr>
            <a:r>
              <a:t>Local anesthetic toxicity</a:t>
            </a:r>
          </a:p>
        </p:txBody>
      </p:sp>
      <p:grpSp>
        <p:nvGrpSpPr>
          <p:cNvPr id="227" name="A322756_4_En_58_Fig3_HTML.jpg"/>
          <p:cNvGrpSpPr/>
          <p:nvPr/>
        </p:nvGrpSpPr>
        <p:grpSpPr>
          <a:xfrm>
            <a:off x="16584328" y="9105"/>
            <a:ext cx="6350001" cy="7699991"/>
            <a:chOff x="0" y="0"/>
            <a:chExt cx="6350000" cy="7699990"/>
          </a:xfrm>
        </p:grpSpPr>
        <p:pic>
          <p:nvPicPr>
            <p:cNvPr id="226" name="A322756_4_En_58_Fig3_HTML.jpg" descr="A322756_4_En_58_Fig3_HTML.jpg"/>
            <p:cNvPicPr>
              <a:picLocks noChangeAspect="1"/>
            </p:cNvPicPr>
            <p:nvPr/>
          </p:nvPicPr>
          <p:blipFill>
            <a:blip r:embed="rId2">
              <a:extLst/>
            </a:blip>
            <a:stretch>
              <a:fillRect/>
            </a:stretch>
          </p:blipFill>
          <p:spPr>
            <a:xfrm>
              <a:off x="127000" y="88900"/>
              <a:ext cx="6096000" cy="7369791"/>
            </a:xfrm>
            <a:prstGeom prst="rect">
              <a:avLst/>
            </a:prstGeom>
            <a:ln>
              <a:noFill/>
            </a:ln>
            <a:effectLst/>
          </p:spPr>
        </p:pic>
        <p:pic>
          <p:nvPicPr>
            <p:cNvPr id="225" name="A322756_4_En_58_Fig3_HTML.jpg" descr="A322756_4_En_58_Fig3_HTML.jpg"/>
            <p:cNvPicPr>
              <a:picLocks noChangeAspect="0"/>
            </p:cNvPicPr>
            <p:nvPr/>
          </p:nvPicPr>
          <p:blipFill>
            <a:blip r:embed="rId3">
              <a:extLst/>
            </a:blip>
            <a:stretch>
              <a:fillRect/>
            </a:stretch>
          </p:blipFill>
          <p:spPr>
            <a:xfrm>
              <a:off x="0" y="0"/>
              <a:ext cx="6350000" cy="7699991"/>
            </a:xfrm>
            <a:prstGeom prst="rect">
              <a:avLst/>
            </a:prstGeom>
            <a:effectLst/>
          </p:spPr>
        </p:pic>
      </p:grpSp>
      <p:grpSp>
        <p:nvGrpSpPr>
          <p:cNvPr id="230" name="A312727_1_En_4_Fig2_HTML.gif"/>
          <p:cNvGrpSpPr/>
          <p:nvPr/>
        </p:nvGrpSpPr>
        <p:grpSpPr>
          <a:xfrm>
            <a:off x="16584328" y="7893222"/>
            <a:ext cx="6350001" cy="5702301"/>
            <a:chOff x="0" y="0"/>
            <a:chExt cx="6350000" cy="5702300"/>
          </a:xfrm>
        </p:grpSpPr>
        <p:pic>
          <p:nvPicPr>
            <p:cNvPr id="229" name="A312727_1_En_4_Fig2_HTML.gif" descr="A312727_1_En_4_Fig2_HTML.gif"/>
            <p:cNvPicPr>
              <a:picLocks noChangeAspect="1"/>
            </p:cNvPicPr>
            <p:nvPr/>
          </p:nvPicPr>
          <p:blipFill>
            <a:blip r:embed="rId4">
              <a:extLst/>
            </a:blip>
            <a:stretch>
              <a:fillRect/>
            </a:stretch>
          </p:blipFill>
          <p:spPr>
            <a:xfrm>
              <a:off x="127000" y="88900"/>
              <a:ext cx="6096000" cy="5372100"/>
            </a:xfrm>
            <a:prstGeom prst="rect">
              <a:avLst/>
            </a:prstGeom>
            <a:ln>
              <a:noFill/>
            </a:ln>
            <a:effectLst/>
          </p:spPr>
        </p:pic>
        <p:pic>
          <p:nvPicPr>
            <p:cNvPr id="228" name="A312727_1_En_4_Fig2_HTML.gif" descr="A312727_1_En_4_Fig2_HTML.gif"/>
            <p:cNvPicPr>
              <a:picLocks noChangeAspect="0"/>
            </p:cNvPicPr>
            <p:nvPr/>
          </p:nvPicPr>
          <p:blipFill>
            <a:blip r:embed="rId5">
              <a:extLst/>
            </a:blip>
            <a:stretch>
              <a:fillRect/>
            </a:stretch>
          </p:blipFill>
          <p:spPr>
            <a:xfrm>
              <a:off x="0" y="0"/>
              <a:ext cx="6350000" cy="5702300"/>
            </a:xfrm>
            <a:prstGeom prst="rect">
              <a:avLst/>
            </a:prstGeom>
            <a:effectLst/>
          </p:spPr>
        </p:pic>
      </p:gr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2" name="Pudendal Nerve Block"/>
          <p:cNvSpPr txBox="1"/>
          <p:nvPr>
            <p:ph type="title"/>
          </p:nvPr>
        </p:nvSpPr>
        <p:spPr>
          <a:prstGeom prst="rect">
            <a:avLst/>
          </a:prstGeom>
        </p:spPr>
        <p:txBody>
          <a:bodyPr/>
          <a:lstStyle/>
          <a:p>
            <a:pPr/>
            <a:r>
              <a:t>Pudendal Nerve Block</a:t>
            </a:r>
          </a:p>
        </p:txBody>
      </p:sp>
      <p:sp>
        <p:nvSpPr>
          <p:cNvPr id="233" name="Slide Subtitle"/>
          <p:cNvSpPr txBox="1"/>
          <p:nvPr>
            <p:ph type="body" idx="21"/>
          </p:nvPr>
        </p:nvSpPr>
        <p:spPr>
          <a:prstGeom prst="rect">
            <a:avLst/>
          </a:prstGeom>
        </p:spPr>
        <p:txBody>
          <a:bodyPr/>
          <a:lstStyle/>
          <a:p>
            <a:pPr/>
          </a:p>
        </p:txBody>
      </p:sp>
      <p:sp>
        <p:nvSpPr>
          <p:cNvPr id="234" name="Effectiveness:…"/>
          <p:cNvSpPr txBox="1"/>
          <p:nvPr>
            <p:ph type="body" idx="1"/>
          </p:nvPr>
        </p:nvSpPr>
        <p:spPr>
          <a:prstGeom prst="rect">
            <a:avLst/>
          </a:prstGeom>
        </p:spPr>
        <p:txBody>
          <a:bodyPr/>
          <a:lstStyle/>
          <a:p>
            <a:pPr marL="469391" indent="-469391" defTabSz="1877520">
              <a:spcBef>
                <a:spcPts val="3400"/>
              </a:spcBef>
              <a:defRPr sz="3696"/>
            </a:pPr>
            <a:r>
              <a:t>Effectiveness:</a:t>
            </a:r>
          </a:p>
          <a:p>
            <a:pPr lvl="1" marL="938783" indent="-469391" defTabSz="1877520">
              <a:spcBef>
                <a:spcPts val="3400"/>
              </a:spcBef>
              <a:defRPr sz="3696"/>
            </a:pPr>
            <a:r>
              <a:t>Effective for the second stage of labor</a:t>
            </a:r>
          </a:p>
          <a:p>
            <a:pPr lvl="1" marL="938783" indent="-469391" defTabSz="1877520">
              <a:spcBef>
                <a:spcPts val="3400"/>
              </a:spcBef>
              <a:defRPr sz="3696"/>
            </a:pPr>
            <a:r>
              <a:t>Not effective for uterine contractions</a:t>
            </a:r>
          </a:p>
          <a:p>
            <a:pPr marL="469391" indent="-469391" defTabSz="1877520">
              <a:spcBef>
                <a:spcPts val="3400"/>
              </a:spcBef>
              <a:defRPr sz="3696"/>
            </a:pPr>
            <a:r>
              <a:t>Complications:</a:t>
            </a:r>
          </a:p>
          <a:p>
            <a:pPr lvl="1" marL="938783" indent="-469391" defTabSz="1877520">
              <a:spcBef>
                <a:spcPts val="3400"/>
              </a:spcBef>
              <a:defRPr sz="3696"/>
            </a:pPr>
            <a:r>
              <a:t>Bleeding</a:t>
            </a:r>
          </a:p>
          <a:p>
            <a:pPr lvl="1" marL="938783" indent="-469391" defTabSz="1877520">
              <a:spcBef>
                <a:spcPts val="3400"/>
              </a:spcBef>
              <a:defRPr sz="3696"/>
            </a:pPr>
            <a:r>
              <a:t>Infection</a:t>
            </a:r>
          </a:p>
          <a:p>
            <a:pPr lvl="1" marL="938783" indent="-469391" defTabSz="1877520">
              <a:spcBef>
                <a:spcPts val="3400"/>
              </a:spcBef>
              <a:defRPr sz="3696"/>
            </a:pPr>
            <a:r>
              <a:t>Local anesthetic toxicity.</a:t>
            </a:r>
          </a:p>
          <a:p>
            <a:pPr marL="469391" indent="-469391" defTabSz="1877520">
              <a:spcBef>
                <a:spcPts val="3400"/>
              </a:spcBef>
              <a:defRPr sz="3696"/>
            </a:pPr>
            <a:r>
              <a:t>Contraindications:</a:t>
            </a:r>
          </a:p>
          <a:p>
            <a:pPr lvl="1" marL="938783" indent="-469391" defTabSz="1877520">
              <a:spcBef>
                <a:spcPts val="3400"/>
              </a:spcBef>
              <a:defRPr sz="3696"/>
            </a:pPr>
            <a:r>
              <a:t>Infection or presence of perianal inflammation</a:t>
            </a:r>
          </a:p>
        </p:txBody>
      </p:sp>
      <p:grpSp>
        <p:nvGrpSpPr>
          <p:cNvPr id="237" name="f046-001-9780323654357.jpeg"/>
          <p:cNvGrpSpPr/>
          <p:nvPr/>
        </p:nvGrpSpPr>
        <p:grpSpPr>
          <a:xfrm>
            <a:off x="11218971" y="2835857"/>
            <a:ext cx="12613150" cy="8586212"/>
            <a:chOff x="0" y="0"/>
            <a:chExt cx="12613148" cy="8586210"/>
          </a:xfrm>
        </p:grpSpPr>
        <p:pic>
          <p:nvPicPr>
            <p:cNvPr id="236" name="f046-001-9780323654357.jpeg" descr="f046-001-9780323654357.jpeg"/>
            <p:cNvPicPr>
              <a:picLocks noChangeAspect="1"/>
            </p:cNvPicPr>
            <p:nvPr/>
          </p:nvPicPr>
          <p:blipFill>
            <a:blip r:embed="rId2">
              <a:extLst/>
            </a:blip>
            <a:stretch>
              <a:fillRect/>
            </a:stretch>
          </p:blipFill>
          <p:spPr>
            <a:xfrm>
              <a:off x="127000" y="88900"/>
              <a:ext cx="12359149" cy="8256011"/>
            </a:xfrm>
            <a:prstGeom prst="rect">
              <a:avLst/>
            </a:prstGeom>
            <a:ln>
              <a:noFill/>
            </a:ln>
            <a:effectLst/>
          </p:spPr>
        </p:pic>
        <p:pic>
          <p:nvPicPr>
            <p:cNvPr id="235" name="f046-001-9780323654357.jpeg" descr="f046-001-9780323654357.jpeg"/>
            <p:cNvPicPr>
              <a:picLocks noChangeAspect="0"/>
            </p:cNvPicPr>
            <p:nvPr/>
          </p:nvPicPr>
          <p:blipFill>
            <a:blip r:embed="rId3">
              <a:extLst/>
            </a:blip>
            <a:stretch>
              <a:fillRect/>
            </a:stretch>
          </p:blipFill>
          <p:spPr>
            <a:xfrm>
              <a:off x="0" y="0"/>
              <a:ext cx="12613149" cy="8586211"/>
            </a:xfrm>
            <a:prstGeom prst="rect">
              <a:avLst/>
            </a:prstGeom>
            <a:effectLst/>
          </p:spPr>
        </p:pic>
      </p:gr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39" name="Avocados and limes" descr="Avocados and limes"/>
          <p:cNvPicPr>
            <a:picLocks noChangeAspect="1"/>
          </p:cNvPicPr>
          <p:nvPr>
            <p:ph type="pic" idx="21"/>
          </p:nvPr>
        </p:nvPicPr>
        <p:blipFill>
          <a:blip r:embed="rId2">
            <a:extLst/>
          </a:blip>
          <a:srcRect l="0" t="0" r="0" b="0"/>
          <a:stretch>
            <a:fillRect/>
          </a:stretch>
        </p:blipFill>
        <p:spPr>
          <a:xfrm>
            <a:off x="0" y="0"/>
            <a:ext cx="24384000" cy="13716000"/>
          </a:xfrm>
          <a:prstGeom prst="rect">
            <a:avLst/>
          </a:prstGeom>
        </p:spPr>
      </p:pic>
      <p:sp>
        <p:nvSpPr>
          <p:cNvPr id="240" name="Spinal Analgesia"/>
          <p:cNvSpPr txBox="1"/>
          <p:nvPr>
            <p:ph type="title"/>
          </p:nvPr>
        </p:nvSpPr>
        <p:spPr>
          <a:prstGeom prst="rect">
            <a:avLst/>
          </a:prstGeom>
        </p:spPr>
        <p:txBody>
          <a:bodyPr/>
          <a:lstStyle/>
          <a:p>
            <a:pPr/>
            <a:r>
              <a:t>Spinal Analgesia</a:t>
            </a:r>
          </a:p>
        </p:txBody>
      </p:sp>
      <p:sp>
        <p:nvSpPr>
          <p:cNvPr id="241" name="Author and Date"/>
          <p:cNvSpPr txBox="1"/>
          <p:nvPr>
            <p:ph type="body" idx="22"/>
          </p:nvPr>
        </p:nvSpPr>
        <p:spPr>
          <a:prstGeom prst="rect">
            <a:avLst/>
          </a:prstGeom>
        </p:spPr>
        <p:txBody>
          <a:bodyPr/>
          <a:lstStyle/>
          <a:p>
            <a:pPr/>
          </a:p>
        </p:txBody>
      </p:sp>
      <p:sp>
        <p:nvSpPr>
          <p:cNvPr id="242" name="Presentation Subtitle"/>
          <p:cNvSpPr txBox="1"/>
          <p:nvPr>
            <p:ph type="body" sz="quarter" idx="1"/>
          </p:nvPr>
        </p:nvSpPr>
        <p:spPr>
          <a:prstGeom prst="rect">
            <a:avLst/>
          </a:prstGeom>
        </p:spPr>
        <p:txBody>
          <a:bodyPr/>
          <a:lstStyle/>
          <a:p>
            <a:pP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4" name="Spinal Analgesia"/>
          <p:cNvSpPr txBox="1"/>
          <p:nvPr>
            <p:ph type="title"/>
          </p:nvPr>
        </p:nvSpPr>
        <p:spPr>
          <a:prstGeom prst="rect">
            <a:avLst/>
          </a:prstGeom>
        </p:spPr>
        <p:txBody>
          <a:bodyPr/>
          <a:lstStyle/>
          <a:p>
            <a:pPr/>
            <a:r>
              <a:t>Spinal Analgesia</a:t>
            </a:r>
          </a:p>
        </p:txBody>
      </p:sp>
      <p:sp>
        <p:nvSpPr>
          <p:cNvPr id="245" name="Slide Subtitle"/>
          <p:cNvSpPr txBox="1"/>
          <p:nvPr>
            <p:ph type="body" idx="21"/>
          </p:nvPr>
        </p:nvSpPr>
        <p:spPr>
          <a:prstGeom prst="rect">
            <a:avLst/>
          </a:prstGeom>
        </p:spPr>
        <p:txBody>
          <a:bodyPr/>
          <a:lstStyle/>
          <a:p>
            <a:pPr/>
          </a:p>
        </p:txBody>
      </p:sp>
      <p:sp>
        <p:nvSpPr>
          <p:cNvPr id="246" name="Limitations:…"/>
          <p:cNvSpPr txBox="1"/>
          <p:nvPr>
            <p:ph type="body" idx="1"/>
          </p:nvPr>
        </p:nvSpPr>
        <p:spPr>
          <a:prstGeom prst="rect">
            <a:avLst/>
          </a:prstGeom>
        </p:spPr>
        <p:txBody>
          <a:bodyPr/>
          <a:lstStyle/>
          <a:p>
            <a:pPr marL="438912" indent="-438912" defTabSz="1755604">
              <a:spcBef>
                <a:spcPts val="3200"/>
              </a:spcBef>
              <a:defRPr sz="3456"/>
            </a:pPr>
            <a:r>
              <a:t>Limitations:  </a:t>
            </a:r>
          </a:p>
          <a:p>
            <a:pPr lvl="1" marL="877824" indent="-438912" defTabSz="1755604">
              <a:spcBef>
                <a:spcPts val="3200"/>
              </a:spcBef>
              <a:defRPr sz="3456"/>
            </a:pPr>
            <a:r>
              <a:t>Fixed </a:t>
            </a:r>
            <a:r>
              <a:rPr b="1"/>
              <a:t>duration</a:t>
            </a:r>
            <a:r>
              <a:t>: Single-shot techniques provide only temporary relief.  </a:t>
            </a:r>
          </a:p>
          <a:p>
            <a:pPr lvl="1" marL="877824" indent="-438912" defTabSz="1755604">
              <a:spcBef>
                <a:spcPts val="3200"/>
              </a:spcBef>
              <a:defRPr sz="3456"/>
            </a:pPr>
            <a:r>
              <a:t>Risk of </a:t>
            </a:r>
            <a:r>
              <a:rPr b="1"/>
              <a:t>headache</a:t>
            </a:r>
            <a:r>
              <a:t>: High likelihood with large-bore needles used for catheter placement in the subarachnoid space.  </a:t>
            </a:r>
          </a:p>
          <a:p>
            <a:pPr marL="438912" indent="-438912" defTabSz="1755604">
              <a:spcBef>
                <a:spcPts val="3200"/>
              </a:spcBef>
              <a:defRPr sz="3456"/>
            </a:pPr>
            <a:r>
              <a:t>Use in </a:t>
            </a:r>
            <a:r>
              <a:rPr b="1"/>
              <a:t>Late-Stage Labor</a:t>
            </a:r>
            <a:r>
              <a:t>:  </a:t>
            </a:r>
          </a:p>
          <a:p>
            <a:pPr lvl="1" marL="877824" indent="-438912" defTabSz="1755604">
              <a:spcBef>
                <a:spcPts val="3200"/>
              </a:spcBef>
              <a:defRPr sz="3456"/>
            </a:pPr>
            <a:r>
              <a:t>When delivery is imminent, a single injection can be effective:  </a:t>
            </a:r>
          </a:p>
          <a:p>
            <a:pPr lvl="2" marL="1316736" indent="-438912" defTabSz="1755604">
              <a:spcBef>
                <a:spcPts val="3200"/>
              </a:spcBef>
              <a:defRPr sz="3456"/>
            </a:pPr>
            <a:r>
              <a:t>Local anesthetic: Bupivacaine or ropivacaine (2–4 mg).  </a:t>
            </a:r>
          </a:p>
          <a:p>
            <a:pPr lvl="2" marL="1316736" indent="-438912" defTabSz="1755604">
              <a:spcBef>
                <a:spcPts val="3200"/>
              </a:spcBef>
              <a:defRPr sz="3456"/>
            </a:pPr>
            <a:r>
              <a:t>Opioid: Fentanyl (10–15 μg) or sufentanil (1–4 μg).  </a:t>
            </a:r>
          </a:p>
          <a:p>
            <a:pPr marL="438912" indent="-438912" defTabSz="1755604">
              <a:spcBef>
                <a:spcPts val="3200"/>
              </a:spcBef>
              <a:defRPr sz="3456"/>
            </a:pPr>
            <a:r>
              <a:t>Administered using a 25 or 27-gauge pencil-point spinal needle.  </a:t>
            </a:r>
          </a:p>
          <a:p>
            <a:pPr marL="438912" indent="-438912" defTabSz="1755604">
              <a:spcBef>
                <a:spcPts val="3200"/>
              </a:spcBef>
              <a:defRPr sz="3456"/>
            </a:pPr>
            <a:r>
              <a:t>Provides </a:t>
            </a:r>
            <a:r>
              <a:rPr b="1"/>
              <a:t>1–2 hours</a:t>
            </a:r>
            <a:r>
              <a:t> of analgesia, suitable for late-stage labor.</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8" name="Combined Spinal-Epidural (CSE) Analgesia"/>
          <p:cNvSpPr txBox="1"/>
          <p:nvPr>
            <p:ph type="title"/>
          </p:nvPr>
        </p:nvSpPr>
        <p:spPr>
          <a:prstGeom prst="rect">
            <a:avLst/>
          </a:prstGeom>
        </p:spPr>
        <p:txBody>
          <a:bodyPr/>
          <a:lstStyle/>
          <a:p>
            <a:pPr/>
            <a:r>
              <a:t>Combined Spinal-Epidural (CSE) Analgesia</a:t>
            </a:r>
          </a:p>
        </p:txBody>
      </p:sp>
      <p:sp>
        <p:nvSpPr>
          <p:cNvPr id="249" name="Slide Subtitle"/>
          <p:cNvSpPr txBox="1"/>
          <p:nvPr>
            <p:ph type="body" idx="21"/>
          </p:nvPr>
        </p:nvSpPr>
        <p:spPr>
          <a:prstGeom prst="rect">
            <a:avLst/>
          </a:prstGeom>
        </p:spPr>
        <p:txBody>
          <a:bodyPr/>
          <a:lstStyle/>
          <a:p>
            <a:pPr/>
          </a:p>
        </p:txBody>
      </p:sp>
      <p:sp>
        <p:nvSpPr>
          <p:cNvPr id="250" name="More rapid, reliable, and effective analgesia compared to epidural alone.…"/>
          <p:cNvSpPr txBox="1"/>
          <p:nvPr>
            <p:ph type="body" sz="half" idx="1"/>
          </p:nvPr>
        </p:nvSpPr>
        <p:spPr>
          <a:xfrm>
            <a:off x="1206500" y="4248504"/>
            <a:ext cx="10877966" cy="8256012"/>
          </a:xfrm>
          <a:prstGeom prst="rect">
            <a:avLst/>
          </a:prstGeom>
        </p:spPr>
        <p:txBody>
          <a:bodyPr/>
          <a:lstStyle/>
          <a:p>
            <a:pPr/>
            <a:r>
              <a:t>More rapid, reliable, and effective analgesia compared to epidural alone.  </a:t>
            </a:r>
          </a:p>
          <a:p>
            <a:pPr/>
            <a:r>
              <a:t>Denser block  </a:t>
            </a:r>
          </a:p>
          <a:p>
            <a:pPr/>
            <a:r>
              <a:t>Lower pain scores</a:t>
            </a:r>
          </a:p>
          <a:p>
            <a:pPr/>
            <a:r>
              <a:t>Despite dural puncture, CSE does not increase the incidence of post-dural puncture headache (PDPH).</a:t>
            </a:r>
          </a:p>
        </p:txBody>
      </p:sp>
      <p:pic>
        <p:nvPicPr>
          <p:cNvPr id="251" name="A322756_4_En_43_Fig3_HTML.gif" descr="A322756_4_En_43_Fig3_HTML.gif"/>
          <p:cNvPicPr>
            <a:picLocks noChangeAspect="1"/>
          </p:cNvPicPr>
          <p:nvPr/>
        </p:nvPicPr>
        <p:blipFill>
          <a:blip r:embed="rId2">
            <a:extLst/>
          </a:blip>
          <a:stretch>
            <a:fillRect/>
          </a:stretch>
        </p:blipFill>
        <p:spPr>
          <a:xfrm>
            <a:off x="12389490" y="2786317"/>
            <a:ext cx="10452101" cy="4533901"/>
          </a:xfrm>
          <a:prstGeom prst="rect">
            <a:avLst/>
          </a:prstGeom>
          <a:ln w="25400">
            <a:solidFill>
              <a:srgbClr val="FFFFFF"/>
            </a:solidFill>
            <a:miter lim="400000"/>
          </a:ln>
          <a:effectLst>
            <a:outerShdw sx="100000" sy="100000" kx="0" ky="0" algn="b" rotWithShape="0" blurRad="50800" dist="25400" dir="3600000">
              <a:srgbClr val="000000">
                <a:alpha val="70000"/>
              </a:srgbClr>
            </a:outerShdw>
          </a:effectLst>
        </p:spPr>
      </p:pic>
      <p:pic>
        <p:nvPicPr>
          <p:cNvPr id="252" name="A322756_4_En_43_Fig5_HTML.gif" descr="A322756_4_En_43_Fig5_HTML.gif"/>
          <p:cNvPicPr>
            <a:picLocks noChangeAspect="1"/>
          </p:cNvPicPr>
          <p:nvPr/>
        </p:nvPicPr>
        <p:blipFill>
          <a:blip r:embed="rId3">
            <a:extLst/>
          </a:blip>
          <a:stretch>
            <a:fillRect/>
          </a:stretch>
        </p:blipFill>
        <p:spPr>
          <a:xfrm>
            <a:off x="12389490" y="7823217"/>
            <a:ext cx="10452101" cy="5207001"/>
          </a:xfrm>
          <a:prstGeom prst="rect">
            <a:avLst/>
          </a:prstGeom>
          <a:ln w="25400">
            <a:solidFill>
              <a:srgbClr val="FFFFFF"/>
            </a:solidFill>
            <a:miter lim="400000"/>
          </a:ln>
          <a:effectLst>
            <a:outerShdw sx="100000" sy="100000" kx="0" ky="0" algn="b" rotWithShape="0" blurRad="50800" dist="25400" dir="3600000">
              <a:srgbClr val="000000">
                <a:alpha val="70000"/>
              </a:srgbClr>
            </a:outerShdw>
          </a:effectLst>
        </p:spPr>
      </p:pic>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4" name="Continuous Spinal Analgesia (CSA)"/>
          <p:cNvSpPr txBox="1"/>
          <p:nvPr>
            <p:ph type="title"/>
          </p:nvPr>
        </p:nvSpPr>
        <p:spPr>
          <a:prstGeom prst="rect">
            <a:avLst/>
          </a:prstGeom>
        </p:spPr>
        <p:txBody>
          <a:bodyPr/>
          <a:lstStyle/>
          <a:p>
            <a:pPr/>
            <a:r>
              <a:t>Continuous Spinal Analgesia (CSA)</a:t>
            </a:r>
          </a:p>
        </p:txBody>
      </p:sp>
      <p:sp>
        <p:nvSpPr>
          <p:cNvPr id="255" name="Slide Subtitle"/>
          <p:cNvSpPr txBox="1"/>
          <p:nvPr>
            <p:ph type="body" idx="21"/>
          </p:nvPr>
        </p:nvSpPr>
        <p:spPr>
          <a:prstGeom prst="rect">
            <a:avLst/>
          </a:prstGeom>
        </p:spPr>
        <p:txBody>
          <a:bodyPr/>
          <a:lstStyle/>
          <a:p>
            <a:pPr/>
          </a:p>
        </p:txBody>
      </p:sp>
      <p:sp>
        <p:nvSpPr>
          <p:cNvPr id="256" name="A catheter is placed in the intrathecal space for infusion.…"/>
          <p:cNvSpPr txBox="1"/>
          <p:nvPr>
            <p:ph type="body" idx="1"/>
          </p:nvPr>
        </p:nvSpPr>
        <p:spPr>
          <a:prstGeom prst="rect">
            <a:avLst/>
          </a:prstGeom>
        </p:spPr>
        <p:txBody>
          <a:bodyPr/>
          <a:lstStyle/>
          <a:p>
            <a:pPr marL="493776" indent="-493776" defTabSz="1975054">
              <a:spcBef>
                <a:spcPts val="3600"/>
              </a:spcBef>
              <a:defRPr sz="3888"/>
            </a:pPr>
            <a:r>
              <a:t>A catheter is placed in the intrathecal space for infusion.  </a:t>
            </a:r>
          </a:p>
          <a:p>
            <a:pPr marL="493776" indent="-493776" defTabSz="1975054">
              <a:spcBef>
                <a:spcPts val="3600"/>
              </a:spcBef>
              <a:defRPr sz="3888"/>
            </a:pPr>
            <a:r>
              <a:t>Common uses:  </a:t>
            </a:r>
          </a:p>
          <a:p>
            <a:pPr lvl="1" marL="987552" indent="-493776" defTabSz="1975054">
              <a:spcBef>
                <a:spcPts val="3600"/>
              </a:spcBef>
              <a:defRPr sz="3888"/>
            </a:pPr>
            <a:r>
              <a:t>After an </a:t>
            </a:r>
            <a:r>
              <a:rPr b="1"/>
              <a:t>inadvertent dural puncture</a:t>
            </a:r>
            <a:r>
              <a:t> during attempted epidural placement.  </a:t>
            </a:r>
          </a:p>
          <a:p>
            <a:pPr lvl="1" marL="987552" indent="-493776" defTabSz="1975054">
              <a:spcBef>
                <a:spcPts val="3600"/>
              </a:spcBef>
              <a:defRPr sz="3888"/>
            </a:pPr>
            <a:r>
              <a:t>For patients with </a:t>
            </a:r>
            <a:r>
              <a:rPr b="1"/>
              <a:t>difficult anatomy</a:t>
            </a:r>
            <a:r>
              <a:t> (e.g., morbid obesity) or concerns about epidural medication spread (e.g., </a:t>
            </a:r>
            <a:r>
              <a:rPr b="1"/>
              <a:t>prior spinal surgery</a:t>
            </a:r>
            <a:r>
              <a:t>).  </a:t>
            </a:r>
          </a:p>
          <a:p>
            <a:pPr lvl="1" marL="987552" indent="-493776" defTabSz="1975054">
              <a:spcBef>
                <a:spcPts val="3600"/>
              </a:spcBef>
              <a:defRPr sz="3888"/>
            </a:pPr>
            <a:r>
              <a:t>When repeated </a:t>
            </a:r>
            <a:r>
              <a:rPr b="1"/>
              <a:t>epidural attempts fail</a:t>
            </a:r>
            <a:r>
              <a:t> or analgesia is </a:t>
            </a:r>
            <a:r>
              <a:rPr b="1"/>
              <a:t>inadequate</a:t>
            </a:r>
            <a:r>
              <a:t>.</a:t>
            </a:r>
          </a:p>
          <a:p>
            <a:pPr marL="493776" indent="-493776" defTabSz="1975054">
              <a:spcBef>
                <a:spcPts val="3600"/>
              </a:spcBef>
              <a:defRPr sz="3888"/>
            </a:pPr>
            <a:r>
              <a:t>Advantages of CSA:  </a:t>
            </a:r>
          </a:p>
          <a:p>
            <a:pPr lvl="1" marL="987552" indent="-493776" defTabSz="1975054">
              <a:spcBef>
                <a:spcPts val="3600"/>
              </a:spcBef>
              <a:defRPr sz="3888"/>
            </a:pPr>
            <a:r>
              <a:t>More reliable analgesia: Medication enters the CSF directly.</a:t>
            </a:r>
          </a:p>
          <a:p>
            <a:pPr lvl="1" marL="987552" indent="-493776" defTabSz="1975054">
              <a:spcBef>
                <a:spcPts val="3600"/>
              </a:spcBef>
              <a:defRPr sz="3888"/>
            </a:pPr>
            <a:r>
              <a:t>Catheter position verification: CSF can be aspirated to confirm placement.</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8" name="Continuous Spinal Analgesia (CSA) (cont.)"/>
          <p:cNvSpPr txBox="1"/>
          <p:nvPr>
            <p:ph type="title"/>
          </p:nvPr>
        </p:nvSpPr>
        <p:spPr>
          <a:prstGeom prst="rect">
            <a:avLst/>
          </a:prstGeom>
        </p:spPr>
        <p:txBody>
          <a:bodyPr/>
          <a:lstStyle/>
          <a:p>
            <a:pPr/>
            <a:r>
              <a:t>Continuous Spinal Analgesia (CSA) (cont.)</a:t>
            </a:r>
          </a:p>
        </p:txBody>
      </p:sp>
      <p:sp>
        <p:nvSpPr>
          <p:cNvPr id="259" name="Slide Subtitle"/>
          <p:cNvSpPr txBox="1"/>
          <p:nvPr>
            <p:ph type="body" idx="21"/>
          </p:nvPr>
        </p:nvSpPr>
        <p:spPr>
          <a:prstGeom prst="rect">
            <a:avLst/>
          </a:prstGeom>
        </p:spPr>
        <p:txBody>
          <a:bodyPr/>
          <a:lstStyle/>
          <a:p>
            <a:pPr/>
          </a:p>
        </p:txBody>
      </p:sp>
      <p:sp>
        <p:nvSpPr>
          <p:cNvPr id="260" name="Dosing:…"/>
          <p:cNvSpPr txBox="1"/>
          <p:nvPr>
            <p:ph type="body" idx="1"/>
          </p:nvPr>
        </p:nvSpPr>
        <p:spPr>
          <a:prstGeom prst="rect">
            <a:avLst/>
          </a:prstGeom>
        </p:spPr>
        <p:txBody>
          <a:bodyPr/>
          <a:lstStyle/>
          <a:p>
            <a:pPr/>
            <a:r>
              <a:t>Dosing:  </a:t>
            </a:r>
          </a:p>
          <a:p>
            <a:pPr lvl="1"/>
            <a:r>
              <a:t>Spinal doses are 10–15% of epidural doses.  </a:t>
            </a:r>
          </a:p>
          <a:p>
            <a:pPr lvl="1"/>
            <a:r>
              <a:t>Starting bolus: Bupivacaine 2–3 mg + fentanyl 10 μg.  </a:t>
            </a:r>
          </a:p>
          <a:p>
            <a:pPr lvl="1"/>
            <a:r>
              <a:t>Infusion: Bupivacaine 0.0625% + fentanyl 2 μg/ml at 2–3 ml/h (comparable to epidural dosing of 12–20 ml/h).  </a:t>
            </a:r>
          </a:p>
          <a:p>
            <a:pPr lvl="1"/>
            <a:r>
              <a:t>No patient-controlled dosing due to safety concerns.  </a:t>
            </a:r>
          </a:p>
          <a:p>
            <a:pPr lvl="1"/>
            <a:r>
              <a:t>Supplemental bolus: Bupivacaine 1–3 mg + fentanyl 10–20 μg, administered manually by physicians.</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2" name="Continuous Spinal Analgesia (CSA) (cont.)"/>
          <p:cNvSpPr txBox="1"/>
          <p:nvPr>
            <p:ph type="title"/>
          </p:nvPr>
        </p:nvSpPr>
        <p:spPr>
          <a:prstGeom prst="rect">
            <a:avLst/>
          </a:prstGeom>
        </p:spPr>
        <p:txBody>
          <a:bodyPr/>
          <a:lstStyle/>
          <a:p>
            <a:pPr/>
            <a:r>
              <a:t>Continuous Spinal Analgesia (CSA) (cont.)</a:t>
            </a:r>
          </a:p>
        </p:txBody>
      </p:sp>
      <p:sp>
        <p:nvSpPr>
          <p:cNvPr id="263" name="Slide Subtitle"/>
          <p:cNvSpPr txBox="1"/>
          <p:nvPr>
            <p:ph type="body" idx="21"/>
          </p:nvPr>
        </p:nvSpPr>
        <p:spPr>
          <a:prstGeom prst="rect">
            <a:avLst/>
          </a:prstGeom>
        </p:spPr>
        <p:txBody>
          <a:bodyPr/>
          <a:lstStyle/>
          <a:p>
            <a:pPr/>
          </a:p>
        </p:txBody>
      </p:sp>
      <p:sp>
        <p:nvSpPr>
          <p:cNvPr id="264" name="Safety Concerns:…"/>
          <p:cNvSpPr txBox="1"/>
          <p:nvPr>
            <p:ph type="body" idx="1"/>
          </p:nvPr>
        </p:nvSpPr>
        <p:spPr>
          <a:prstGeom prst="rect">
            <a:avLst/>
          </a:prstGeom>
        </p:spPr>
        <p:txBody>
          <a:bodyPr/>
          <a:lstStyle/>
          <a:p>
            <a:pPr marL="560831" indent="-560831" defTabSz="2243271">
              <a:spcBef>
                <a:spcPts val="4100"/>
              </a:spcBef>
              <a:defRPr sz="4416"/>
            </a:pPr>
            <a:r>
              <a:t>Safety Concerns:  </a:t>
            </a:r>
          </a:p>
          <a:p>
            <a:pPr lvl="1" marL="1121663" indent="-560831" defTabSz="2243271">
              <a:spcBef>
                <a:spcPts val="4100"/>
              </a:spcBef>
              <a:defRPr sz="4416"/>
            </a:pPr>
            <a:r>
              <a:rPr b="1"/>
              <a:t>Infection risk</a:t>
            </a:r>
            <a:r>
              <a:t>: Higher and more severe if the fluid path is contaminated.</a:t>
            </a:r>
          </a:p>
          <a:p>
            <a:pPr lvl="1" marL="1121663" indent="-560831" defTabSz="2243271">
              <a:spcBef>
                <a:spcPts val="4100"/>
              </a:spcBef>
              <a:defRPr sz="4416"/>
            </a:pPr>
            <a:r>
              <a:rPr b="1"/>
              <a:t>CSF loss</a:t>
            </a:r>
            <a:r>
              <a:t>: Disconnection can lead to serious consequences.  </a:t>
            </a:r>
          </a:p>
          <a:p>
            <a:pPr marL="560831" indent="-560831" defTabSz="2243271">
              <a:spcBef>
                <a:spcPts val="4100"/>
              </a:spcBef>
              <a:defRPr sz="4416"/>
            </a:pPr>
            <a:r>
              <a:t>Communication: All practitioners must be aware of the intrathecal catheter to avoid catastrophic errors (e.g., administering an epidural bolus dose).  </a:t>
            </a:r>
          </a:p>
          <a:p>
            <a:pPr lvl="1" marL="1121663" indent="-560831" defTabSz="2243271">
              <a:spcBef>
                <a:spcPts val="4100"/>
              </a:spcBef>
              <a:defRPr sz="4416"/>
            </a:pPr>
            <a:r>
              <a:rPr b="1"/>
              <a:t>Labeling</a:t>
            </a:r>
            <a:r>
              <a:t>: Clearly label the catheter, pump, and patient’s room, and inform the nurse/midwife and patient.  </a:t>
            </a:r>
          </a:p>
          <a:p>
            <a:pPr lvl="1" marL="1121663" indent="-560831" defTabSz="2243271">
              <a:spcBef>
                <a:spcPts val="4100"/>
              </a:spcBef>
              <a:defRPr sz="4416"/>
            </a:pPr>
            <a:r>
              <a:rPr b="1"/>
              <a:t>Post-dural puncture headache (PDPH)</a:t>
            </a:r>
            <a:r>
              <a:t>: Significant risk when using large-bore needles (17–18 G) to insert catheters (19–20 G).</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6" name="Introduction"/>
          <p:cNvSpPr txBox="1"/>
          <p:nvPr>
            <p:ph type="title"/>
          </p:nvPr>
        </p:nvSpPr>
        <p:spPr>
          <a:prstGeom prst="rect">
            <a:avLst/>
          </a:prstGeom>
        </p:spPr>
        <p:txBody>
          <a:bodyPr/>
          <a:lstStyle/>
          <a:p>
            <a:pPr/>
            <a:r>
              <a:t>Introduction</a:t>
            </a:r>
          </a:p>
        </p:txBody>
      </p:sp>
      <p:sp>
        <p:nvSpPr>
          <p:cNvPr id="177" name="Slide Subtitle"/>
          <p:cNvSpPr txBox="1"/>
          <p:nvPr>
            <p:ph type="body" idx="21"/>
          </p:nvPr>
        </p:nvSpPr>
        <p:spPr>
          <a:prstGeom prst="rect">
            <a:avLst/>
          </a:prstGeom>
        </p:spPr>
        <p:txBody>
          <a:bodyPr/>
          <a:lstStyle/>
          <a:p>
            <a:pPr/>
          </a:p>
        </p:txBody>
      </p:sp>
      <p:sp>
        <p:nvSpPr>
          <p:cNvPr id="178" name="Widespread in Developed Countries…"/>
          <p:cNvSpPr txBox="1"/>
          <p:nvPr>
            <p:ph type="body" sz="half" idx="1"/>
          </p:nvPr>
        </p:nvSpPr>
        <p:spPr>
          <a:xfrm>
            <a:off x="1206500" y="4248504"/>
            <a:ext cx="14012910" cy="8256012"/>
          </a:xfrm>
          <a:prstGeom prst="rect">
            <a:avLst/>
          </a:prstGeom>
        </p:spPr>
        <p:txBody>
          <a:bodyPr/>
          <a:lstStyle/>
          <a:p>
            <a:pPr marL="524255" indent="-524255" defTabSz="2096971">
              <a:spcBef>
                <a:spcPts val="3800"/>
              </a:spcBef>
              <a:defRPr sz="4128"/>
            </a:pPr>
            <a:r>
              <a:t>Widespread in Developed Countries</a:t>
            </a:r>
          </a:p>
          <a:p>
            <a:pPr marL="524255" indent="-524255" defTabSz="2096971">
              <a:spcBef>
                <a:spcPts val="3800"/>
              </a:spcBef>
              <a:defRPr sz="4128"/>
            </a:pPr>
            <a:r>
              <a:t>Over the past 3-4 decades, there has been a notable increase in the following aspects:</a:t>
            </a:r>
          </a:p>
          <a:p>
            <a:pPr lvl="1" marL="1048511" indent="-524255" defTabSz="2096971">
              <a:spcBef>
                <a:spcPts val="3800"/>
              </a:spcBef>
              <a:defRPr sz="4128"/>
            </a:pPr>
            <a:r>
              <a:t>Enhanced focus on women's healthcare</a:t>
            </a:r>
          </a:p>
          <a:p>
            <a:pPr lvl="1" marL="1048511" indent="-524255" defTabSz="2096971">
              <a:spcBef>
                <a:spcPts val="3800"/>
              </a:spcBef>
              <a:defRPr sz="4128"/>
            </a:pPr>
            <a:r>
              <a:t>Availability of anesthesia personnel</a:t>
            </a:r>
          </a:p>
          <a:p>
            <a:pPr lvl="1" marL="1048511" indent="-524255" defTabSz="2096971">
              <a:spcBef>
                <a:spcPts val="3800"/>
              </a:spcBef>
              <a:defRPr sz="4128"/>
            </a:pPr>
            <a:r>
              <a:t>Significant advancements in analgesia methods</a:t>
            </a:r>
          </a:p>
          <a:p>
            <a:pPr marL="524255" indent="-524255" defTabSz="2096971">
              <a:spcBef>
                <a:spcPts val="3800"/>
              </a:spcBef>
              <a:defRPr sz="4128"/>
            </a:pPr>
            <a:r>
              <a:t>Major differences in the percentage of women receiving neuraxial analgesia across different countries:</a:t>
            </a:r>
          </a:p>
          <a:p>
            <a:pPr lvl="1" marL="1048511" indent="-524255" defTabSz="2096971">
              <a:spcBef>
                <a:spcPts val="3800"/>
              </a:spcBef>
              <a:defRPr sz="4128"/>
            </a:pPr>
            <a:r>
              <a:t>USA: 65%, UK: 33%, Japan: 5%.</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66" name="Avocados and limes" descr="Avocados and limes"/>
          <p:cNvPicPr>
            <a:picLocks noChangeAspect="1"/>
          </p:cNvPicPr>
          <p:nvPr>
            <p:ph type="pic" idx="21"/>
          </p:nvPr>
        </p:nvPicPr>
        <p:blipFill>
          <a:blip r:embed="rId2">
            <a:extLst/>
          </a:blip>
          <a:srcRect l="0" t="0" r="0" b="0"/>
          <a:stretch>
            <a:fillRect/>
          </a:stretch>
        </p:blipFill>
        <p:spPr>
          <a:xfrm>
            <a:off x="0" y="0"/>
            <a:ext cx="24384000" cy="13716000"/>
          </a:xfrm>
          <a:prstGeom prst="rect">
            <a:avLst/>
          </a:prstGeom>
        </p:spPr>
      </p:pic>
      <p:sp>
        <p:nvSpPr>
          <p:cNvPr id="267" name="Post-C/S delivery analgesia"/>
          <p:cNvSpPr txBox="1"/>
          <p:nvPr>
            <p:ph type="title"/>
          </p:nvPr>
        </p:nvSpPr>
        <p:spPr>
          <a:prstGeom prst="rect">
            <a:avLst/>
          </a:prstGeom>
        </p:spPr>
        <p:txBody>
          <a:bodyPr/>
          <a:lstStyle/>
          <a:p>
            <a:pPr/>
            <a:r>
              <a:t>Post-C/S delivery analgesia</a:t>
            </a:r>
          </a:p>
        </p:txBody>
      </p:sp>
      <p:sp>
        <p:nvSpPr>
          <p:cNvPr id="268" name="Author and Date"/>
          <p:cNvSpPr txBox="1"/>
          <p:nvPr>
            <p:ph type="body" idx="22"/>
          </p:nvPr>
        </p:nvSpPr>
        <p:spPr>
          <a:prstGeom prst="rect">
            <a:avLst/>
          </a:prstGeom>
        </p:spPr>
        <p:txBody>
          <a:bodyPr/>
          <a:lstStyle/>
          <a:p>
            <a:pPr/>
          </a:p>
        </p:txBody>
      </p:sp>
      <p:sp>
        <p:nvSpPr>
          <p:cNvPr id="269" name="Presentation Subtitle"/>
          <p:cNvSpPr txBox="1"/>
          <p:nvPr>
            <p:ph type="body" sz="quarter" idx="1"/>
          </p:nvPr>
        </p:nvSpPr>
        <p:spPr>
          <a:prstGeom prst="rect">
            <a:avLst/>
          </a:prstGeom>
        </p:spPr>
        <p:txBody>
          <a:bodyPr/>
          <a:lstStyle/>
          <a:p>
            <a:pP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1" name="Post-C/S delivery analgesia"/>
          <p:cNvSpPr txBox="1"/>
          <p:nvPr>
            <p:ph type="title"/>
          </p:nvPr>
        </p:nvSpPr>
        <p:spPr>
          <a:prstGeom prst="rect">
            <a:avLst/>
          </a:prstGeom>
        </p:spPr>
        <p:txBody>
          <a:bodyPr/>
          <a:lstStyle/>
          <a:p>
            <a:pPr/>
            <a:r>
              <a:t>Post-C/S delivery analgesia</a:t>
            </a:r>
          </a:p>
        </p:txBody>
      </p:sp>
      <p:sp>
        <p:nvSpPr>
          <p:cNvPr id="272" name="Slide Subtitle"/>
          <p:cNvSpPr txBox="1"/>
          <p:nvPr>
            <p:ph type="body" idx="21"/>
          </p:nvPr>
        </p:nvSpPr>
        <p:spPr>
          <a:prstGeom prst="rect">
            <a:avLst/>
          </a:prstGeom>
        </p:spPr>
        <p:txBody>
          <a:bodyPr/>
          <a:lstStyle/>
          <a:p>
            <a:pPr/>
          </a:p>
        </p:txBody>
      </p:sp>
      <p:sp>
        <p:nvSpPr>
          <p:cNvPr id="273" name="Paravertebral Block…"/>
          <p:cNvSpPr txBox="1"/>
          <p:nvPr>
            <p:ph type="body" idx="1"/>
          </p:nvPr>
        </p:nvSpPr>
        <p:spPr>
          <a:prstGeom prst="rect">
            <a:avLst/>
          </a:prstGeom>
        </p:spPr>
        <p:txBody>
          <a:bodyPr/>
          <a:lstStyle/>
          <a:p>
            <a:pPr/>
            <a:r>
              <a:t>Paravertebral Block</a:t>
            </a:r>
          </a:p>
          <a:p>
            <a:pPr/>
            <a:r>
              <a:t>Erector Spinae Plane Block (ESPB)</a:t>
            </a:r>
          </a:p>
          <a:p>
            <a:pPr/>
            <a:r>
              <a:t>Quadratus lumborum block (QLB)</a:t>
            </a:r>
          </a:p>
          <a:p>
            <a:pPr/>
            <a:r>
              <a:t>Quadro-iliac plane block</a:t>
            </a:r>
          </a:p>
          <a:p>
            <a:pPr/>
            <a:r>
              <a:t>Transversus Abdominis Plane (TAP) Block</a:t>
            </a:r>
          </a:p>
          <a:p>
            <a:pPr/>
            <a:r>
              <a:t>Ilio-inguinal/Iliohypogastric (ILIH) Block</a:t>
            </a:r>
          </a:p>
          <a:p>
            <a:pPr/>
            <a:r>
              <a:t>Rectus Sheath Block</a:t>
            </a:r>
          </a:p>
        </p:txBody>
      </p:sp>
      <p:pic>
        <p:nvPicPr>
          <p:cNvPr id="274" name="refurbished-Logiq-e10-price.jpg" descr="refurbished-Logiq-e10-price.jpg"/>
          <p:cNvPicPr>
            <a:picLocks noChangeAspect="1"/>
          </p:cNvPicPr>
          <p:nvPr/>
        </p:nvPicPr>
        <p:blipFill>
          <a:blip r:embed="rId2">
            <a:extLst/>
          </a:blip>
          <a:stretch>
            <a:fillRect/>
          </a:stretch>
        </p:blipFill>
        <p:spPr>
          <a:xfrm>
            <a:off x="15751289" y="-1"/>
            <a:ext cx="8591704" cy="13716001"/>
          </a:xfrm>
          <a:prstGeom prst="rect">
            <a:avLst/>
          </a:prstGeom>
          <a:ln w="12700">
            <a:miter lim="400000"/>
          </a:ln>
        </p:spPr>
      </p:pic>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6" name="Paravertebral Block"/>
          <p:cNvSpPr txBox="1"/>
          <p:nvPr>
            <p:ph type="title"/>
          </p:nvPr>
        </p:nvSpPr>
        <p:spPr>
          <a:prstGeom prst="rect">
            <a:avLst/>
          </a:prstGeom>
        </p:spPr>
        <p:txBody>
          <a:bodyPr/>
          <a:lstStyle/>
          <a:p>
            <a:pPr/>
            <a:r>
              <a:t>Paravertebral Block</a:t>
            </a:r>
          </a:p>
        </p:txBody>
      </p:sp>
      <p:sp>
        <p:nvSpPr>
          <p:cNvPr id="277" name="Slide Subtitle"/>
          <p:cNvSpPr txBox="1"/>
          <p:nvPr>
            <p:ph type="body" idx="21"/>
          </p:nvPr>
        </p:nvSpPr>
        <p:spPr>
          <a:prstGeom prst="rect">
            <a:avLst/>
          </a:prstGeom>
        </p:spPr>
        <p:txBody>
          <a:bodyPr/>
          <a:lstStyle/>
          <a:p>
            <a:pPr/>
          </a:p>
        </p:txBody>
      </p:sp>
      <p:sp>
        <p:nvSpPr>
          <p:cNvPr id="278" name="Injecting anesthetic adjacent to the thoracic vertebrae.…"/>
          <p:cNvSpPr txBox="1"/>
          <p:nvPr>
            <p:ph type="body" idx="1"/>
          </p:nvPr>
        </p:nvSpPr>
        <p:spPr>
          <a:prstGeom prst="rect">
            <a:avLst/>
          </a:prstGeom>
        </p:spPr>
        <p:txBody>
          <a:bodyPr/>
          <a:lstStyle/>
          <a:p>
            <a:pPr/>
            <a:r>
              <a:t>Injecting anesthetic adjacent to the thoracic vertebrae.</a:t>
            </a:r>
          </a:p>
          <a:p>
            <a:pPr/>
            <a:r>
              <a:t>Effectiveness:</a:t>
            </a:r>
          </a:p>
          <a:p>
            <a:pPr lvl="1"/>
            <a:r>
              <a:t>Effective for the second stage of labor (case reports)</a:t>
            </a:r>
          </a:p>
          <a:p>
            <a:pPr lvl="1"/>
            <a:r>
              <a:t>Post-C/S delivery analgesia</a:t>
            </a:r>
          </a:p>
        </p:txBody>
      </p:sp>
      <p:grpSp>
        <p:nvGrpSpPr>
          <p:cNvPr id="281" name="regional-anesthesia-surface-landmarks-and-needle-insertion-sites.jpg"/>
          <p:cNvGrpSpPr/>
          <p:nvPr/>
        </p:nvGrpSpPr>
        <p:grpSpPr>
          <a:xfrm>
            <a:off x="12031780" y="7665351"/>
            <a:ext cx="11189202" cy="5990022"/>
            <a:chOff x="0" y="0"/>
            <a:chExt cx="11189200" cy="5990020"/>
          </a:xfrm>
        </p:grpSpPr>
        <p:pic>
          <p:nvPicPr>
            <p:cNvPr id="280" name="regional-anesthesia-surface-landmarks-and-needle-insertion-sites.jpg" descr="regional-anesthesia-surface-landmarks-and-needle-insertion-sites.jpg"/>
            <p:cNvPicPr>
              <a:picLocks noChangeAspect="1"/>
            </p:cNvPicPr>
            <p:nvPr/>
          </p:nvPicPr>
          <p:blipFill>
            <a:blip r:embed="rId2">
              <a:extLst/>
            </a:blip>
            <a:stretch>
              <a:fillRect/>
            </a:stretch>
          </p:blipFill>
          <p:spPr>
            <a:xfrm>
              <a:off x="127000" y="88900"/>
              <a:ext cx="10935201" cy="5659821"/>
            </a:xfrm>
            <a:prstGeom prst="rect">
              <a:avLst/>
            </a:prstGeom>
            <a:ln>
              <a:noFill/>
            </a:ln>
            <a:effectLst/>
          </p:spPr>
        </p:pic>
        <p:pic>
          <p:nvPicPr>
            <p:cNvPr id="279" name="regional-anesthesia-surface-landmarks-and-needle-insertion-sites.jpg" descr="regional-anesthesia-surface-landmarks-and-needle-insertion-sites.jpg"/>
            <p:cNvPicPr>
              <a:picLocks noChangeAspect="0"/>
            </p:cNvPicPr>
            <p:nvPr/>
          </p:nvPicPr>
          <p:blipFill>
            <a:blip r:embed="rId3">
              <a:extLst/>
            </a:blip>
            <a:stretch>
              <a:fillRect/>
            </a:stretch>
          </p:blipFill>
          <p:spPr>
            <a:xfrm>
              <a:off x="0" y="0"/>
              <a:ext cx="11189201" cy="5990021"/>
            </a:xfrm>
            <a:prstGeom prst="rect">
              <a:avLst/>
            </a:prstGeom>
            <a:effectLst/>
          </p:spPr>
        </p:pic>
      </p:gr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85" name="f038-003-9780323654357.jpeg"/>
          <p:cNvGrpSpPr/>
          <p:nvPr/>
        </p:nvGrpSpPr>
        <p:grpSpPr>
          <a:xfrm>
            <a:off x="12321958" y="5080134"/>
            <a:ext cx="11393026" cy="7586744"/>
            <a:chOff x="0" y="0"/>
            <a:chExt cx="11393024" cy="7586743"/>
          </a:xfrm>
        </p:grpSpPr>
        <p:pic>
          <p:nvPicPr>
            <p:cNvPr id="284" name="f038-003-9780323654357.jpeg" descr="f038-003-9780323654357.jpeg"/>
            <p:cNvPicPr>
              <a:picLocks noChangeAspect="1"/>
            </p:cNvPicPr>
            <p:nvPr/>
          </p:nvPicPr>
          <p:blipFill>
            <a:blip r:embed="rId2">
              <a:extLst/>
            </a:blip>
            <a:stretch>
              <a:fillRect/>
            </a:stretch>
          </p:blipFill>
          <p:spPr>
            <a:xfrm>
              <a:off x="127000" y="88900"/>
              <a:ext cx="11139025" cy="7256544"/>
            </a:xfrm>
            <a:prstGeom prst="rect">
              <a:avLst/>
            </a:prstGeom>
            <a:ln>
              <a:noFill/>
            </a:ln>
            <a:effectLst/>
          </p:spPr>
        </p:pic>
        <p:pic>
          <p:nvPicPr>
            <p:cNvPr id="283" name="f038-003-9780323654357.jpeg" descr="f038-003-9780323654357.jpeg"/>
            <p:cNvPicPr>
              <a:picLocks noChangeAspect="0"/>
            </p:cNvPicPr>
            <p:nvPr/>
          </p:nvPicPr>
          <p:blipFill>
            <a:blip r:embed="rId3">
              <a:extLst/>
            </a:blip>
            <a:stretch>
              <a:fillRect/>
            </a:stretch>
          </p:blipFill>
          <p:spPr>
            <a:xfrm>
              <a:off x="0" y="0"/>
              <a:ext cx="11393025" cy="7586744"/>
            </a:xfrm>
            <a:prstGeom prst="rect">
              <a:avLst/>
            </a:prstGeom>
            <a:effectLst/>
          </p:spPr>
        </p:pic>
      </p:grpSp>
      <p:sp>
        <p:nvSpPr>
          <p:cNvPr id="286" name="Quadratus Lumborum Block (QLB)"/>
          <p:cNvSpPr txBox="1"/>
          <p:nvPr>
            <p:ph type="title"/>
          </p:nvPr>
        </p:nvSpPr>
        <p:spPr>
          <a:prstGeom prst="rect">
            <a:avLst/>
          </a:prstGeom>
        </p:spPr>
        <p:txBody>
          <a:bodyPr/>
          <a:lstStyle/>
          <a:p>
            <a:pPr/>
            <a:r>
              <a:t>Quadratus Lumborum Block (QLB)</a:t>
            </a:r>
          </a:p>
        </p:txBody>
      </p:sp>
      <p:sp>
        <p:nvSpPr>
          <p:cNvPr id="287" name="Slide Subtitle"/>
          <p:cNvSpPr txBox="1"/>
          <p:nvPr>
            <p:ph type="body" idx="21"/>
          </p:nvPr>
        </p:nvSpPr>
        <p:spPr>
          <a:prstGeom prst="rect">
            <a:avLst/>
          </a:prstGeom>
        </p:spPr>
        <p:txBody>
          <a:bodyPr/>
          <a:lstStyle/>
          <a:p>
            <a:pPr/>
          </a:p>
        </p:txBody>
      </p:sp>
      <p:sp>
        <p:nvSpPr>
          <p:cNvPr id="288" name="Targets the quadratus lumborum muscle.…"/>
          <p:cNvSpPr txBox="1"/>
          <p:nvPr>
            <p:ph type="body" sz="half" idx="1"/>
          </p:nvPr>
        </p:nvSpPr>
        <p:spPr>
          <a:xfrm>
            <a:off x="1206500" y="4248504"/>
            <a:ext cx="12090781" cy="8256012"/>
          </a:xfrm>
          <a:prstGeom prst="rect">
            <a:avLst/>
          </a:prstGeom>
        </p:spPr>
        <p:txBody>
          <a:bodyPr/>
          <a:lstStyle/>
          <a:p>
            <a:pPr/>
            <a:r>
              <a:t>Targets the quadratus lumborum muscle.</a:t>
            </a:r>
          </a:p>
          <a:p>
            <a:pPr/>
            <a:r>
              <a:t>Effectiveness:</a:t>
            </a:r>
          </a:p>
          <a:p>
            <a:pPr lvl="1"/>
            <a:r>
              <a:t>Effective for C/S pain relief.</a:t>
            </a:r>
          </a:p>
          <a:p>
            <a:pPr lvl="1"/>
            <a:r>
              <a:t>Also used in postoperative pain management for various surgeries.</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0" name="Erector Spinae Plane Block (ESPB)"/>
          <p:cNvSpPr txBox="1"/>
          <p:nvPr>
            <p:ph type="title"/>
          </p:nvPr>
        </p:nvSpPr>
        <p:spPr>
          <a:prstGeom prst="rect">
            <a:avLst/>
          </a:prstGeom>
        </p:spPr>
        <p:txBody>
          <a:bodyPr/>
          <a:lstStyle/>
          <a:p>
            <a:pPr/>
            <a:r>
              <a:t>Erector Spinae Plane Block (ESPB)</a:t>
            </a:r>
          </a:p>
        </p:txBody>
      </p:sp>
      <p:sp>
        <p:nvSpPr>
          <p:cNvPr id="291" name="Slide Subtitle"/>
          <p:cNvSpPr txBox="1"/>
          <p:nvPr>
            <p:ph type="body" idx="21"/>
          </p:nvPr>
        </p:nvSpPr>
        <p:spPr>
          <a:prstGeom prst="rect">
            <a:avLst/>
          </a:prstGeom>
        </p:spPr>
        <p:txBody>
          <a:bodyPr/>
          <a:lstStyle/>
          <a:p>
            <a:pPr/>
          </a:p>
        </p:txBody>
      </p:sp>
      <p:sp>
        <p:nvSpPr>
          <p:cNvPr id="292" name="Injecting anesthetic between the transverse process and the erector spinae muscle.…"/>
          <p:cNvSpPr txBox="1"/>
          <p:nvPr>
            <p:ph type="body" sz="half" idx="1"/>
          </p:nvPr>
        </p:nvSpPr>
        <p:spPr>
          <a:xfrm>
            <a:off x="1206500" y="4248504"/>
            <a:ext cx="12184734" cy="8256012"/>
          </a:xfrm>
          <a:prstGeom prst="rect">
            <a:avLst/>
          </a:prstGeom>
        </p:spPr>
        <p:txBody>
          <a:bodyPr/>
          <a:lstStyle/>
          <a:p>
            <a:pPr/>
            <a:r>
              <a:t>Injecting anesthetic between the transverse process and the erector spinae muscle.</a:t>
            </a:r>
          </a:p>
          <a:p>
            <a:pPr/>
            <a:r>
              <a:t>Effectiveness:</a:t>
            </a:r>
          </a:p>
          <a:p>
            <a:pPr lvl="1"/>
            <a:r>
              <a:t>Effective for labor pain relief (few cases)</a:t>
            </a:r>
          </a:p>
          <a:p>
            <a:pPr lvl="1"/>
            <a:r>
              <a:t>Also used in various surgical settings</a:t>
            </a:r>
          </a:p>
        </p:txBody>
      </p:sp>
      <p:pic>
        <p:nvPicPr>
          <p:cNvPr id="293" name="The-erector-spinae-plane-block-is-performed-by-injection-of-local-anesthetic-into-the.png" descr="The-erector-spinae-plane-block-is-performed-by-injection-of-local-anesthetic-into-the.png"/>
          <p:cNvPicPr>
            <a:picLocks noChangeAspect="1"/>
          </p:cNvPicPr>
          <p:nvPr/>
        </p:nvPicPr>
        <p:blipFill>
          <a:blip r:embed="rId2">
            <a:extLst/>
          </a:blip>
          <a:stretch>
            <a:fillRect/>
          </a:stretch>
        </p:blipFill>
        <p:spPr>
          <a:xfrm>
            <a:off x="13987470" y="2505807"/>
            <a:ext cx="9366776" cy="10270393"/>
          </a:xfrm>
          <a:prstGeom prst="rect">
            <a:avLst/>
          </a:prstGeom>
          <a:ln w="25400">
            <a:solidFill>
              <a:srgbClr val="FFFFFF"/>
            </a:solidFill>
            <a:miter lim="400000"/>
          </a:ln>
          <a:effectLst>
            <a:outerShdw sx="100000" sy="100000" kx="0" ky="0" algn="b" rotWithShape="0" blurRad="50800" dist="25400" dir="3600000">
              <a:srgbClr val="000000">
                <a:alpha val="70000"/>
              </a:srgbClr>
            </a:outerShdw>
          </a:effectLst>
        </p:spPr>
      </p:pic>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5" name="Ultrasound Guidance"/>
          <p:cNvSpPr txBox="1"/>
          <p:nvPr>
            <p:ph type="title"/>
          </p:nvPr>
        </p:nvSpPr>
        <p:spPr>
          <a:prstGeom prst="rect">
            <a:avLst/>
          </a:prstGeom>
        </p:spPr>
        <p:txBody>
          <a:bodyPr/>
          <a:lstStyle/>
          <a:p>
            <a:pPr/>
            <a:r>
              <a:t>Ultrasound Guidance</a:t>
            </a:r>
          </a:p>
        </p:txBody>
      </p:sp>
      <p:sp>
        <p:nvSpPr>
          <p:cNvPr id="296" name="Slide Subtitle"/>
          <p:cNvSpPr txBox="1"/>
          <p:nvPr>
            <p:ph type="body" idx="21"/>
          </p:nvPr>
        </p:nvSpPr>
        <p:spPr>
          <a:prstGeom prst="rect">
            <a:avLst/>
          </a:prstGeom>
        </p:spPr>
        <p:txBody>
          <a:bodyPr/>
          <a:lstStyle/>
          <a:p>
            <a:pPr/>
          </a:p>
        </p:txBody>
      </p:sp>
      <p:sp>
        <p:nvSpPr>
          <p:cNvPr id="297" name="Crucial in regional anesthesia…"/>
          <p:cNvSpPr txBox="1"/>
          <p:nvPr>
            <p:ph type="body" sz="half" idx="1"/>
          </p:nvPr>
        </p:nvSpPr>
        <p:spPr>
          <a:xfrm>
            <a:off x="1206500" y="4248504"/>
            <a:ext cx="11611244" cy="8256012"/>
          </a:xfrm>
          <a:prstGeom prst="rect">
            <a:avLst/>
          </a:prstGeom>
        </p:spPr>
        <p:txBody>
          <a:bodyPr/>
          <a:lstStyle/>
          <a:p>
            <a:pPr/>
            <a:r>
              <a:t>Crucial in regional anesthesia</a:t>
            </a:r>
          </a:p>
          <a:p>
            <a:pPr/>
            <a:r>
              <a:t>Benefits: improves accuracy and safety</a:t>
            </a:r>
          </a:p>
          <a:p>
            <a:pPr/>
            <a:r>
              <a:t>Precise needle placement is essential to avoid complications.</a:t>
            </a:r>
          </a:p>
        </p:txBody>
      </p:sp>
      <p:grpSp>
        <p:nvGrpSpPr>
          <p:cNvPr id="300" name="Future of Ultrasound Medical Devices(1) - Presented by PostDICOM.jpg"/>
          <p:cNvGrpSpPr/>
          <p:nvPr/>
        </p:nvGrpSpPr>
        <p:grpSpPr>
          <a:xfrm>
            <a:off x="13285168" y="4231510"/>
            <a:ext cx="10088109" cy="6889550"/>
            <a:chOff x="0" y="0"/>
            <a:chExt cx="10088107" cy="6889549"/>
          </a:xfrm>
        </p:grpSpPr>
        <p:pic>
          <p:nvPicPr>
            <p:cNvPr id="299" name="Future of Ultrasound Medical Devices(1) - Presented by PostDICOM.jpg" descr="Future of Ultrasound Medical Devices(1) - Presented by PostDICOM.jpg"/>
            <p:cNvPicPr>
              <a:picLocks noChangeAspect="1"/>
            </p:cNvPicPr>
            <p:nvPr/>
          </p:nvPicPr>
          <p:blipFill>
            <a:blip r:embed="rId2">
              <a:extLst/>
            </a:blip>
            <a:srcRect l="0" t="0" r="0" b="0"/>
            <a:stretch>
              <a:fillRect/>
            </a:stretch>
          </p:blipFill>
          <p:spPr>
            <a:xfrm>
              <a:off x="127000" y="88900"/>
              <a:ext cx="9834108" cy="6559350"/>
            </a:xfrm>
            <a:prstGeom prst="rect">
              <a:avLst/>
            </a:prstGeom>
            <a:ln>
              <a:noFill/>
            </a:ln>
            <a:effectLst/>
          </p:spPr>
        </p:pic>
        <p:pic>
          <p:nvPicPr>
            <p:cNvPr id="298" name="Future of Ultrasound Medical Devices(1) - Presented by PostDICOM.jpg" descr="Future of Ultrasound Medical Devices(1) - Presented by PostDICOM.jpg"/>
            <p:cNvPicPr>
              <a:picLocks noChangeAspect="0"/>
            </p:cNvPicPr>
            <p:nvPr/>
          </p:nvPicPr>
          <p:blipFill>
            <a:blip r:embed="rId3">
              <a:extLst/>
            </a:blip>
            <a:stretch>
              <a:fillRect/>
            </a:stretch>
          </p:blipFill>
          <p:spPr>
            <a:xfrm>
              <a:off x="-1" y="0"/>
              <a:ext cx="10088109" cy="6889550"/>
            </a:xfrm>
            <a:prstGeom prst="rect">
              <a:avLst/>
            </a:prstGeom>
            <a:effectLst/>
          </p:spPr>
        </p:pic>
      </p:gr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2" name="References"/>
          <p:cNvSpPr txBox="1"/>
          <p:nvPr>
            <p:ph type="title"/>
          </p:nvPr>
        </p:nvSpPr>
        <p:spPr>
          <a:prstGeom prst="rect">
            <a:avLst/>
          </a:prstGeom>
        </p:spPr>
        <p:txBody>
          <a:bodyPr/>
          <a:lstStyle/>
          <a:p>
            <a:pPr/>
            <a:r>
              <a:t>References</a:t>
            </a:r>
          </a:p>
        </p:txBody>
      </p:sp>
      <p:sp>
        <p:nvSpPr>
          <p:cNvPr id="303" name="Slide Subtitle"/>
          <p:cNvSpPr txBox="1"/>
          <p:nvPr>
            <p:ph type="body" idx="21"/>
          </p:nvPr>
        </p:nvSpPr>
        <p:spPr>
          <a:prstGeom prst="rect">
            <a:avLst/>
          </a:prstGeom>
        </p:spPr>
        <p:txBody>
          <a:bodyPr/>
          <a:lstStyle/>
          <a:p>
            <a:pPr/>
          </a:p>
        </p:txBody>
      </p:sp>
      <p:sp>
        <p:nvSpPr>
          <p:cNvPr id="304" name="J Clin Monit Comput. 2000;16(8):597-608. doi: 10.1023/a:1012268617009. Neonatal monitoring after maternal fentanyl analgesia in labor. E M Nikkola 1, T J Jahnukainen, U U Ekblad, P O Kero, M A Salonen…"/>
          <p:cNvSpPr txBox="1"/>
          <p:nvPr>
            <p:ph type="body" idx="1"/>
          </p:nvPr>
        </p:nvSpPr>
        <p:spPr>
          <a:prstGeom prst="rect">
            <a:avLst/>
          </a:prstGeom>
        </p:spPr>
        <p:txBody>
          <a:bodyPr/>
          <a:lstStyle/>
          <a:p>
            <a:pPr marL="268223" indent="-268223" defTabSz="1072869">
              <a:spcBef>
                <a:spcPts val="1900"/>
              </a:spcBef>
              <a:defRPr sz="2112"/>
            </a:pPr>
            <a:r>
              <a:t>J Clin Monit Comput. 2000;16(8):597-608. doi: 10.1023/a:1012268617009. Neonatal monitoring after maternal fentanyl analgesia in labor. E M Nikkola 1, T J Jahnukainen, U U Ekblad, P O Kero, M A Salonen</a:t>
            </a:r>
          </a:p>
          <a:p>
            <a:pPr marL="268223" indent="-268223" defTabSz="1072869">
              <a:spcBef>
                <a:spcPts val="1900"/>
              </a:spcBef>
              <a:defRPr sz="2112"/>
            </a:pPr>
            <a:r>
              <a:t>Reg Anesth Pain Med. 2016 Mar-Apr;41(2):140-5. doi: 10.1097/AAP.0000000000000355. Ultrasound-Guided Pudendal Nerve Block at the Entrance of the Pudendal (Alcock) Canal: Description of Anatomy and Clinical Technique. Thomas Fichtner Bendtsen 1, Teresa Parras, Bernhard Moriggl, Vincent Chan, Lilli Lundby, Steen Buntzen, Karoline Dalgaard, Birgitte Brandsborg, Jens Børglum</a:t>
            </a:r>
          </a:p>
          <a:p>
            <a:pPr marL="268223" indent="-268223" defTabSz="1072869">
              <a:spcBef>
                <a:spcPts val="1900"/>
              </a:spcBef>
              <a:defRPr sz="2112"/>
            </a:pPr>
            <a:r>
              <a:t>Reg Anesth Pain Med. 2016 Sep-Oct;41(5):621-7. doi: 10.1097/AAP.0000000000000451. The Erector Spinae Plane Block: A Novel Analgesic Technique in Thoracic Neuropathic Pain. Mauricio Forero 1, Sanjib D Adhikary, Hector Lopez, Calvin Tsui, Ki Jinn Chin</a:t>
            </a:r>
          </a:p>
          <a:p>
            <a:pPr marL="268223" indent="-268223" defTabSz="1072869">
              <a:spcBef>
                <a:spcPts val="1900"/>
              </a:spcBef>
              <a:defRPr sz="2112"/>
            </a:pPr>
            <a:r>
              <a:t>Anesthesiology. 2002 Aug;97(2):521; author reply 521-2. doi: 10.1097/00000542-200208000-00037. The use of a nerve stimulator for thoracic paravertebral block. Scott A Lang</a:t>
            </a:r>
          </a:p>
          <a:p>
            <a:pPr marL="268223" indent="-268223" defTabSz="1072869">
              <a:spcBef>
                <a:spcPts val="1900"/>
              </a:spcBef>
              <a:defRPr sz="2112"/>
            </a:pPr>
            <a:r>
              <a:t>Front Surg. 2022 Apr 1;9:674987. doi: 10.3389/fsurg.2022.674987. Efficacy of Transversus Abdominis Plane Block in Patients After Laparoscopic Radical Cervical Cancer Surgery. Xiaoyu Ma 1,†, Yi Gao 1,†, Jing Wang 2, Zhen Wu 3, Huasu Shen 1, Ping Wang 1,*</a:t>
            </a:r>
          </a:p>
          <a:p>
            <a:pPr marL="268223" indent="-268223" defTabSz="1072869">
              <a:spcBef>
                <a:spcPts val="1900"/>
              </a:spcBef>
              <a:defRPr sz="2112"/>
            </a:pPr>
            <a:r>
              <a:t>Anaesth Rep. 2020 Nov 12;8(2):e12083. doi: 10.1002/anr3.12083. The erector spinae plane block for obstetric analgesia: a case series of a novel technique. J S Vilchis Rentería 1, P W H Peng 2, M Forero 3,✉</a:t>
            </a:r>
          </a:p>
          <a:p>
            <a:pPr marL="268223" indent="-268223" defTabSz="1072869">
              <a:spcBef>
                <a:spcPts val="1900"/>
              </a:spcBef>
              <a:defRPr sz="2112"/>
            </a:pPr>
            <a:r>
              <a:t>A A Pract. 2020 May;14(7):e01193. doi: 10.1213/XAA.0000000000001193. Posterior Quadratus Lumborum Block for Labor Analgesia: A Case Report. Johanna Blair de Haan 1, Subhan Tabba, Linden O Lee, Semhar Ghebremichael, Sudipta Sen, Daniel Shoham, Nadia Hernandez</a:t>
            </a:r>
          </a:p>
          <a:p>
            <a:pPr marL="268223" indent="-268223" defTabSz="1072869">
              <a:spcBef>
                <a:spcPts val="1900"/>
              </a:spcBef>
              <a:defRPr sz="2112"/>
            </a:pPr>
            <a:r>
              <a:t>ANESTHESIA IN OBSTETRICS. Regional methods of anesthesia in labor pain relief: a systematic review. Published 28.10.2022. O.A. Makcharin+Elena A. Lebedeva+N.V. Kochubeinik+</a:t>
            </a:r>
          </a:p>
          <a:p>
            <a:pPr marL="268223" indent="-268223" defTabSz="1072869">
              <a:spcBef>
                <a:spcPts val="1900"/>
              </a:spcBef>
              <a:defRPr sz="2112"/>
            </a:pPr>
            <a:r>
              <a:t>Br J Anaesth. 2009 Apr;102(4):534-9. doi: 10.1093/bja/aep015. Epub 2009 Feb 24. Ultrasound-guided paravertebral puncture and placement of catheters in human cadavers: an imaging study. C Luyet 1, U Eichenberger, R Greif, A Vogt, Z Szücs Farkas, B Moriggl</a:t>
            </a:r>
          </a:p>
          <a:p>
            <a:pPr marL="268223" indent="-268223" defTabSz="1072869">
              <a:spcBef>
                <a:spcPts val="1900"/>
              </a:spcBef>
              <a:defRPr sz="2112"/>
            </a:pPr>
            <a:r>
              <a:t>Reg Anesth Pain Med . 2016 Nov/Dec;41(6):757-762. doi: 10.1097/AAP.0000000000000495. Quadratus Lumborum Block Versus Transversus Abdominis Plane Block for Postoperative Pain After Cesarean Delivery: A Randomized Controlled Trial. Rafael Blanco 1, Tarek Ansari, Waleed Riad, Nanda Shetty</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6" name="References"/>
          <p:cNvSpPr txBox="1"/>
          <p:nvPr>
            <p:ph type="title"/>
          </p:nvPr>
        </p:nvSpPr>
        <p:spPr>
          <a:prstGeom prst="rect">
            <a:avLst/>
          </a:prstGeom>
        </p:spPr>
        <p:txBody>
          <a:bodyPr/>
          <a:lstStyle/>
          <a:p>
            <a:pPr/>
            <a:r>
              <a:t>References</a:t>
            </a:r>
          </a:p>
        </p:txBody>
      </p:sp>
      <p:sp>
        <p:nvSpPr>
          <p:cNvPr id="307" name="Slide Subtitle"/>
          <p:cNvSpPr txBox="1"/>
          <p:nvPr>
            <p:ph type="body" idx="21"/>
          </p:nvPr>
        </p:nvSpPr>
        <p:spPr>
          <a:prstGeom prst="rect">
            <a:avLst/>
          </a:prstGeom>
        </p:spPr>
        <p:txBody>
          <a:bodyPr/>
          <a:lstStyle/>
          <a:p>
            <a:pPr/>
          </a:p>
        </p:txBody>
      </p:sp>
      <p:sp>
        <p:nvSpPr>
          <p:cNvPr id="308" name="Can Fam Physician. 2007 Mar;53(3):437–442. Single-dose intrathecal analgesia to control labour pain. Is it a useful alternative to epidural analgesia? RG Minty, Len Kelly, Alana Minty, DC Hammett…"/>
          <p:cNvSpPr txBox="1"/>
          <p:nvPr>
            <p:ph type="body" idx="1"/>
          </p:nvPr>
        </p:nvSpPr>
        <p:spPr>
          <a:prstGeom prst="rect">
            <a:avLst/>
          </a:prstGeom>
        </p:spPr>
        <p:txBody>
          <a:bodyPr/>
          <a:lstStyle/>
          <a:p>
            <a:pPr marL="347472" indent="-347472" defTabSz="1389853">
              <a:spcBef>
                <a:spcPts val="2500"/>
              </a:spcBef>
              <a:defRPr sz="2736"/>
            </a:pPr>
            <a:r>
              <a:t>Can Fam Physician. 2007 Mar;53(3):437–442. Single-dose intrathecal analgesia to control labour pain. Is it a useful alternative to epidural analgesia? RG Minty, Len Kelly, Alana Minty, DC Hammett</a:t>
            </a:r>
          </a:p>
          <a:p>
            <a:pPr marL="347472" indent="-347472" defTabSz="1389853">
              <a:spcBef>
                <a:spcPts val="2500"/>
              </a:spcBef>
              <a:defRPr sz="2736"/>
            </a:pPr>
            <a:r>
              <a:t>Anesth Pain Med. 2021 Mar 1;11(1):e108335. doi: 10.5812/aapm.108335. Comparison of Spinal Versus Epidural Analgesia for Vaginal Delivery: A Randomized Double Blinded Clinical Trial. Farnad Imani, Sarah Lotfi, Javad Aminisaman, Afshar Shahmohamadi, Abbas Ahmadi</a:t>
            </a:r>
          </a:p>
          <a:p>
            <a:pPr marL="347472" indent="-347472" defTabSz="1389853">
              <a:spcBef>
                <a:spcPts val="2500"/>
              </a:spcBef>
              <a:defRPr sz="2736"/>
            </a:pPr>
            <a:r>
              <a:t>OBSTETRIC ANESTHESIOLOGY: RESEARCH REPORT. Continuous Spinal Analgesia for Labor and Delivery, An Observational Study with a 23-Gauge Spinal Catheter. Tao, Weike MD*; Grant, Erica N. MD, MSc*; Craig, Margaret G. MD*; McIntire, Donald D. PhD†; Leveno, Kenneth J. MD</a:t>
            </a:r>
          </a:p>
          <a:p>
            <a:pPr marL="347472" indent="-347472" defTabSz="1389853">
              <a:spcBef>
                <a:spcPts val="2500"/>
              </a:spcBef>
              <a:defRPr sz="2736"/>
            </a:pPr>
            <a:r>
              <a:t>Continuous Spinal Analgesia for Labor and Delivery. Tao, Weike MD*; Grant, Erica N. MD, MSc*; Craig, Margaret G. MD*; McIntire, Donald D. PhD†; Leveno, Kenneth J. MD†. Anesthesia &amp; Analgesia 121(5):p 1290-1294, November 2015. | DOI: 10.1213/ANE.0000000000000903</a:t>
            </a:r>
          </a:p>
          <a:p>
            <a:pPr marL="347472" indent="-347472" defTabSz="1389853">
              <a:spcBef>
                <a:spcPts val="2500"/>
              </a:spcBef>
              <a:defRPr sz="2736"/>
            </a:pPr>
            <a:r>
              <a:t>Single-dose intrathecal analgesia: a safe and effective method of labor analgesia for parturients in low resource areas. Gian Chauhan, Poonam Samyal &amp; Anshit Abhi Pathania. Ain-Shams Journal of Anesthesiology. volume 12, Article number: 23 (2020)</a:t>
            </a:r>
          </a:p>
          <a:p>
            <a:pPr marL="347472" indent="-347472" defTabSz="1389853">
              <a:spcBef>
                <a:spcPts val="2500"/>
              </a:spcBef>
              <a:defRPr sz="2736"/>
            </a:pPr>
            <a:r>
              <a:t>BJA REVIEW ARTICLE. Volume 20, Issue 3P96-102March 2020. Open Archive. Neuraxial analgesia for labour. B. Shatil1 ∙ R. Smiley2 </a:t>
            </a:r>
            <a:r>
              <a:rPr u="sng">
                <a:hlinkClick r:id="rId2" invalidUrl="" action="" tgtFrame="" tooltip="" history="1" highlightClick="0" endSnd="0"/>
              </a:rPr>
              <a:t>rms7@cumc.columbia.edu</a:t>
            </a:r>
          </a:p>
          <a:p>
            <a:pPr marL="347472" indent="-347472" defTabSz="1389853">
              <a:spcBef>
                <a:spcPts val="2500"/>
              </a:spcBef>
              <a:defRPr sz="2736"/>
            </a:pPr>
            <a:r>
              <a:t>American Journal of Obstetrics &amp; gynecology volume 228, Issue 5, Supplement S1260-S1269May 2023. Modern labor epidural analgesia: implications for labor outcomes and maternal-fetal health</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82" name="healthcare-11-01882-g001-550.jpeg"/>
          <p:cNvGrpSpPr/>
          <p:nvPr/>
        </p:nvGrpSpPr>
        <p:grpSpPr>
          <a:xfrm>
            <a:off x="4661693" y="2446878"/>
            <a:ext cx="15060671" cy="10667949"/>
            <a:chOff x="0" y="0"/>
            <a:chExt cx="15060669" cy="10667948"/>
          </a:xfrm>
        </p:grpSpPr>
        <p:pic>
          <p:nvPicPr>
            <p:cNvPr id="181" name="healthcare-11-01882-g001-550.jpeg" descr="healthcare-11-01882-g001-550.jpeg"/>
            <p:cNvPicPr>
              <a:picLocks noChangeAspect="1"/>
            </p:cNvPicPr>
            <p:nvPr/>
          </p:nvPicPr>
          <p:blipFill>
            <a:blip r:embed="rId2">
              <a:extLst/>
            </a:blip>
            <a:srcRect l="0" t="0" r="0" b="0"/>
            <a:stretch>
              <a:fillRect/>
            </a:stretch>
          </p:blipFill>
          <p:spPr>
            <a:xfrm>
              <a:off x="127000" y="88900"/>
              <a:ext cx="14806670" cy="10337749"/>
            </a:xfrm>
            <a:prstGeom prst="rect">
              <a:avLst/>
            </a:prstGeom>
            <a:ln>
              <a:noFill/>
            </a:ln>
            <a:effectLst/>
          </p:spPr>
        </p:pic>
        <p:pic>
          <p:nvPicPr>
            <p:cNvPr id="180" name="healthcare-11-01882-g001-550.jpeg" descr="healthcare-11-01882-g001-550.jpeg"/>
            <p:cNvPicPr>
              <a:picLocks noChangeAspect="0"/>
            </p:cNvPicPr>
            <p:nvPr/>
          </p:nvPicPr>
          <p:blipFill>
            <a:blip r:embed="rId3">
              <a:extLst/>
            </a:blip>
            <a:stretch>
              <a:fillRect/>
            </a:stretch>
          </p:blipFill>
          <p:spPr>
            <a:xfrm>
              <a:off x="-1" y="-1"/>
              <a:ext cx="15060671" cy="10667950"/>
            </a:xfrm>
            <a:prstGeom prst="rect">
              <a:avLst/>
            </a:prstGeom>
            <a:effectLst/>
          </p:spPr>
        </p:pic>
      </p:grpSp>
      <p:sp>
        <p:nvSpPr>
          <p:cNvPr id="183" name="Women’s Knowledge about Pharmacological and Non-Pharmacological Methods of Pain Relief in Labor…"/>
          <p:cNvSpPr txBox="1"/>
          <p:nvPr/>
        </p:nvSpPr>
        <p:spPr>
          <a:xfrm>
            <a:off x="1816557" y="684928"/>
            <a:ext cx="20750887" cy="1575713"/>
          </a:xfrm>
          <a:prstGeom prst="rect">
            <a:avLst/>
          </a:prstGeom>
          <a:solidFill>
            <a:srgbClr val="00A1FF"/>
          </a:soli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ctr" defTabSz="825500">
              <a:lnSpc>
                <a:spcPct val="100000"/>
              </a:lnSpc>
              <a:spcBef>
                <a:spcPts val="0"/>
              </a:spcBef>
              <a:defRPr sz="3200">
                <a:latin typeface="Helvetica Neue Medium"/>
                <a:ea typeface="Helvetica Neue Medium"/>
                <a:cs typeface="Helvetica Neue Medium"/>
                <a:sym typeface="Helvetica Neue Medium"/>
              </a:defRPr>
            </a:pPr>
            <a:r>
              <a:t>Women’s Knowledge about Pharmacological and Non-Pharmacological Methods of Pain Relief in Labor</a:t>
            </a:r>
          </a:p>
          <a:p>
            <a:pPr algn="ctr" defTabSz="825500">
              <a:lnSpc>
                <a:spcPct val="100000"/>
              </a:lnSpc>
              <a:spcBef>
                <a:spcPts val="0"/>
              </a:spcBef>
              <a:defRPr sz="3200">
                <a:latin typeface="Helvetica Neue Medium"/>
                <a:ea typeface="Helvetica Neue Medium"/>
                <a:cs typeface="Helvetica Neue Medium"/>
                <a:sym typeface="Helvetica Neue Medium"/>
              </a:defRPr>
            </a:pPr>
            <a:r>
              <a:t>by Jakub Pietrzak 1,*,Wioletta Mędrzycka-Dąbrowska 2,Andrzej Wróbel 3 andMagdalena Emilia Grzybowska 4</a:t>
            </a:r>
          </a:p>
          <a:p>
            <a:pPr algn="ctr" defTabSz="825500">
              <a:lnSpc>
                <a:spcPct val="100000"/>
              </a:lnSpc>
              <a:spcBef>
                <a:spcPts val="0"/>
              </a:spcBef>
              <a:defRPr sz="3200">
                <a:latin typeface="Helvetica Neue Medium"/>
                <a:ea typeface="Helvetica Neue Medium"/>
                <a:cs typeface="Helvetica Neue Medium"/>
                <a:sym typeface="Helvetica Neue Medium"/>
              </a:defRPr>
            </a:pPr>
            <a:r>
              <a:t>Healthcare 2023, 11(13), 1882; </a:t>
            </a:r>
            <a:r>
              <a:rPr u="sng">
                <a:hlinkClick r:id="rId4" invalidUrl="" action="" tgtFrame="" tooltip="" history="1" highlightClick="0" endSnd="0"/>
              </a:rPr>
              <a:t>https://doi.org/10.3390/healthcare11131882</a:t>
            </a:r>
            <a:r>
              <a:t> </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87" name="healthcare-11-01882-g002-550.jpeg"/>
          <p:cNvGrpSpPr/>
          <p:nvPr/>
        </p:nvGrpSpPr>
        <p:grpSpPr>
          <a:xfrm>
            <a:off x="3735192" y="2975721"/>
            <a:ext cx="16494107" cy="10192375"/>
            <a:chOff x="0" y="0"/>
            <a:chExt cx="16494106" cy="10192373"/>
          </a:xfrm>
        </p:grpSpPr>
        <p:pic>
          <p:nvPicPr>
            <p:cNvPr id="186" name="healthcare-11-01882-g002-550.jpeg" descr="healthcare-11-01882-g002-550.jpeg"/>
            <p:cNvPicPr>
              <a:picLocks noChangeAspect="1"/>
            </p:cNvPicPr>
            <p:nvPr/>
          </p:nvPicPr>
          <p:blipFill>
            <a:blip r:embed="rId2">
              <a:extLst/>
            </a:blip>
            <a:stretch>
              <a:fillRect/>
            </a:stretch>
          </p:blipFill>
          <p:spPr>
            <a:xfrm>
              <a:off x="127000" y="88900"/>
              <a:ext cx="16240107" cy="9862174"/>
            </a:xfrm>
            <a:prstGeom prst="rect">
              <a:avLst/>
            </a:prstGeom>
            <a:ln>
              <a:noFill/>
            </a:ln>
            <a:effectLst/>
          </p:spPr>
        </p:pic>
        <p:pic>
          <p:nvPicPr>
            <p:cNvPr id="185" name="healthcare-11-01882-g002-550.jpeg" descr="healthcare-11-01882-g002-550.jpeg"/>
            <p:cNvPicPr>
              <a:picLocks noChangeAspect="0"/>
            </p:cNvPicPr>
            <p:nvPr/>
          </p:nvPicPr>
          <p:blipFill>
            <a:blip r:embed="rId3">
              <a:extLst/>
            </a:blip>
            <a:stretch>
              <a:fillRect/>
            </a:stretch>
          </p:blipFill>
          <p:spPr>
            <a:xfrm>
              <a:off x="0" y="0"/>
              <a:ext cx="16494107" cy="10192374"/>
            </a:xfrm>
            <a:prstGeom prst="rect">
              <a:avLst/>
            </a:prstGeom>
            <a:effectLst/>
          </p:spPr>
        </p:pic>
      </p:grpSp>
      <p:sp>
        <p:nvSpPr>
          <p:cNvPr id="188" name="Frequency analysis of non-pharmacological (A) and pharmacological (B) methods of relieving labor pain (n = 454)."/>
          <p:cNvSpPr txBox="1"/>
          <p:nvPr/>
        </p:nvSpPr>
        <p:spPr>
          <a:xfrm>
            <a:off x="1520088" y="1866790"/>
            <a:ext cx="21343824" cy="585112"/>
          </a:xfrm>
          <a:prstGeom prst="rect">
            <a:avLst/>
          </a:prstGeom>
          <a:solidFill>
            <a:srgbClr val="00A1FF"/>
          </a:soli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825500">
              <a:lnSpc>
                <a:spcPct val="100000"/>
              </a:lnSpc>
              <a:spcBef>
                <a:spcPts val="0"/>
              </a:spcBef>
              <a:defRPr sz="3200">
                <a:latin typeface="Helvetica Neue Medium"/>
                <a:ea typeface="Helvetica Neue Medium"/>
                <a:cs typeface="Helvetica Neue Medium"/>
                <a:sym typeface="Helvetica Neue Medium"/>
              </a:defRPr>
            </a:lvl1pPr>
          </a:lstStyle>
          <a:p>
            <a:pPr/>
            <a:r>
              <a:t>Frequency analysis of non-pharmacological (A) and pharmacological (B) methods of relieving labor pain (n = 454).</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0" name="healthcare-11-01882-g003-550.jpeg" descr="healthcare-11-01882-g003-550.jpeg"/>
          <p:cNvPicPr>
            <a:picLocks noChangeAspect="1"/>
          </p:cNvPicPr>
          <p:nvPr/>
        </p:nvPicPr>
        <p:blipFill>
          <a:blip r:embed="rId2">
            <a:extLst/>
          </a:blip>
          <a:stretch>
            <a:fillRect/>
          </a:stretch>
        </p:blipFill>
        <p:spPr>
          <a:xfrm>
            <a:off x="4851817" y="2858237"/>
            <a:ext cx="14680366" cy="9795808"/>
          </a:xfrm>
          <a:prstGeom prst="rect">
            <a:avLst/>
          </a:prstGeom>
          <a:ln w="12700">
            <a:miter lim="400000"/>
          </a:ln>
        </p:spPr>
      </p:pic>
      <p:sp>
        <p:nvSpPr>
          <p:cNvPr id="191" name="Frequency analysis of benefits of using non-pharmacological (A) and pharmacological (B) methods of pain relief in labor (n = 454)."/>
          <p:cNvSpPr txBox="1"/>
          <p:nvPr/>
        </p:nvSpPr>
        <p:spPr>
          <a:xfrm>
            <a:off x="458774" y="1641287"/>
            <a:ext cx="23466452" cy="1080412"/>
          </a:xfrm>
          <a:prstGeom prst="rect">
            <a:avLst/>
          </a:prstGeom>
          <a:solidFill>
            <a:srgbClr val="00A1FF"/>
          </a:soli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ctr" defTabSz="825500">
              <a:lnSpc>
                <a:spcPct val="100000"/>
              </a:lnSpc>
              <a:spcBef>
                <a:spcPts val="0"/>
              </a:spcBef>
              <a:defRPr sz="3200">
                <a:latin typeface="Helvetica Neue Medium"/>
                <a:ea typeface="Helvetica Neue Medium"/>
                <a:cs typeface="Helvetica Neue Medium"/>
                <a:sym typeface="Helvetica Neue Medium"/>
              </a:defRPr>
            </a:pPr>
            <a:r>
              <a:t>Frequency analysis of benefits of using non-pharmacological (</a:t>
            </a:r>
            <a:r>
              <a:rPr b="1">
                <a:latin typeface="+mn-lt"/>
                <a:ea typeface="+mn-ea"/>
                <a:cs typeface="+mn-cs"/>
                <a:sym typeface="Helvetica Neue"/>
              </a:rPr>
              <a:t>A</a:t>
            </a:r>
            <a:r>
              <a:t>) and pharmacological (</a:t>
            </a:r>
            <a:r>
              <a:rPr b="1">
                <a:latin typeface="+mn-lt"/>
                <a:ea typeface="+mn-ea"/>
                <a:cs typeface="+mn-cs"/>
                <a:sym typeface="Helvetica Neue"/>
              </a:rPr>
              <a:t>B</a:t>
            </a:r>
            <a:r>
              <a:t>) methods of pain relief in labor (</a:t>
            </a:r>
            <a:r>
              <a:rPr i="1">
                <a:latin typeface="+mn-lt"/>
                <a:ea typeface="+mn-ea"/>
                <a:cs typeface="+mn-cs"/>
                <a:sym typeface="Helvetica Neue"/>
              </a:rPr>
              <a:t>n</a:t>
            </a:r>
            <a:r>
              <a:t> = 454).</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3" name="Avocados and limes" descr="Avocados and limes"/>
          <p:cNvPicPr>
            <a:picLocks noChangeAspect="1"/>
          </p:cNvPicPr>
          <p:nvPr>
            <p:ph type="pic" idx="21"/>
          </p:nvPr>
        </p:nvPicPr>
        <p:blipFill>
          <a:blip r:embed="rId2">
            <a:extLst/>
          </a:blip>
          <a:srcRect l="0" t="0" r="0" b="0"/>
          <a:stretch>
            <a:fillRect/>
          </a:stretch>
        </p:blipFill>
        <p:spPr>
          <a:xfrm>
            <a:off x="0" y="0"/>
            <a:ext cx="24384000" cy="13716000"/>
          </a:xfrm>
          <a:prstGeom prst="rect">
            <a:avLst/>
          </a:prstGeom>
        </p:spPr>
      </p:pic>
      <p:sp>
        <p:nvSpPr>
          <p:cNvPr id="194" name="Epidural Analgesia"/>
          <p:cNvSpPr txBox="1"/>
          <p:nvPr>
            <p:ph type="title"/>
          </p:nvPr>
        </p:nvSpPr>
        <p:spPr>
          <a:prstGeom prst="rect">
            <a:avLst/>
          </a:prstGeom>
        </p:spPr>
        <p:txBody>
          <a:bodyPr/>
          <a:lstStyle/>
          <a:p>
            <a:pPr/>
            <a:r>
              <a:t>Epidural Analgesia</a:t>
            </a:r>
          </a:p>
        </p:txBody>
      </p:sp>
      <p:sp>
        <p:nvSpPr>
          <p:cNvPr id="195" name="Author and Date"/>
          <p:cNvSpPr txBox="1"/>
          <p:nvPr>
            <p:ph type="body" idx="22"/>
          </p:nvPr>
        </p:nvSpPr>
        <p:spPr>
          <a:prstGeom prst="rect">
            <a:avLst/>
          </a:prstGeom>
        </p:spPr>
        <p:txBody>
          <a:bodyPr/>
          <a:lstStyle/>
          <a:p>
            <a:pPr/>
          </a:p>
        </p:txBody>
      </p:sp>
      <p:sp>
        <p:nvSpPr>
          <p:cNvPr id="196" name="Presentation Subtitle"/>
          <p:cNvSpPr txBox="1"/>
          <p:nvPr>
            <p:ph type="body" sz="quarter" idx="1"/>
          </p:nvPr>
        </p:nvSpPr>
        <p:spPr>
          <a:prstGeom prst="rect">
            <a:avLst/>
          </a:prstGeom>
        </p:spPr>
        <p:txBody>
          <a:bodyPr/>
          <a:lstStyle/>
          <a:p>
            <a:pP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8" name="Epidural Anesthesia - The Gold Standard"/>
          <p:cNvSpPr txBox="1"/>
          <p:nvPr>
            <p:ph type="title"/>
          </p:nvPr>
        </p:nvSpPr>
        <p:spPr>
          <a:prstGeom prst="rect">
            <a:avLst/>
          </a:prstGeom>
        </p:spPr>
        <p:txBody>
          <a:bodyPr/>
          <a:lstStyle/>
          <a:p>
            <a:pPr/>
            <a:r>
              <a:t>Epidural Anesthesia - The Gold Standard</a:t>
            </a:r>
          </a:p>
        </p:txBody>
      </p:sp>
      <p:sp>
        <p:nvSpPr>
          <p:cNvPr id="199" name="Slide Subtitle"/>
          <p:cNvSpPr txBox="1"/>
          <p:nvPr>
            <p:ph type="body" idx="21"/>
          </p:nvPr>
        </p:nvSpPr>
        <p:spPr>
          <a:prstGeom prst="rect">
            <a:avLst/>
          </a:prstGeom>
        </p:spPr>
        <p:txBody>
          <a:bodyPr/>
          <a:lstStyle/>
          <a:p>
            <a:pPr/>
          </a:p>
        </p:txBody>
      </p:sp>
      <p:sp>
        <p:nvSpPr>
          <p:cNvPr id="200" name="The gold standard for labor pain relief.…"/>
          <p:cNvSpPr txBox="1"/>
          <p:nvPr>
            <p:ph type="body" sz="half" idx="1"/>
          </p:nvPr>
        </p:nvSpPr>
        <p:spPr>
          <a:xfrm>
            <a:off x="1272941" y="4735741"/>
            <a:ext cx="11403786" cy="8256012"/>
          </a:xfrm>
          <a:prstGeom prst="rect">
            <a:avLst/>
          </a:prstGeom>
        </p:spPr>
        <p:txBody>
          <a:bodyPr/>
          <a:lstStyle/>
          <a:p>
            <a:pPr/>
            <a:r>
              <a:t>The gold standard for labor pain relief.</a:t>
            </a:r>
          </a:p>
          <a:p>
            <a:pPr/>
            <a:r>
              <a:t>Injecting anesthetics into the epidural space.</a:t>
            </a:r>
          </a:p>
        </p:txBody>
      </p:sp>
      <p:sp>
        <p:nvSpPr>
          <p:cNvPr id="201" name="Controllability, high-quality analgesia, lack of effect on the fetus…"/>
          <p:cNvSpPr txBox="1"/>
          <p:nvPr/>
        </p:nvSpPr>
        <p:spPr>
          <a:xfrm>
            <a:off x="1524549" y="9165635"/>
            <a:ext cx="10900570" cy="268636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609600" indent="-609600">
              <a:buSzPct val="123000"/>
              <a:buChar char="•"/>
            </a:pPr>
            <a:r>
              <a:t>Controllability, high-quality analgesia, lack of effect on the fetus</a:t>
            </a:r>
          </a:p>
          <a:p>
            <a:pPr marL="609600" indent="-609600">
              <a:buSzPct val="123000"/>
              <a:buChar char="•"/>
            </a:pPr>
            <a:r>
              <a:t>Contraindications: coagulopathy</a:t>
            </a:r>
          </a:p>
        </p:txBody>
      </p:sp>
      <p:pic>
        <p:nvPicPr>
          <p:cNvPr id="202" name="gr1_lrg.jpeg" descr="gr1_lrg.jpeg"/>
          <p:cNvPicPr>
            <a:picLocks noChangeAspect="1"/>
          </p:cNvPicPr>
          <p:nvPr/>
        </p:nvPicPr>
        <p:blipFill>
          <a:blip r:embed="rId2">
            <a:extLst/>
          </a:blip>
          <a:srcRect l="1336" t="3539" r="1336" b="50189"/>
          <a:stretch>
            <a:fillRect/>
          </a:stretch>
        </p:blipFill>
        <p:spPr>
          <a:xfrm>
            <a:off x="12897752" y="4094625"/>
            <a:ext cx="10174478" cy="8563837"/>
          </a:xfrm>
          <a:prstGeom prst="rect">
            <a:avLst/>
          </a:prstGeom>
          <a:ln w="25400">
            <a:solidFill>
              <a:srgbClr val="FFFFFF"/>
            </a:solidFill>
            <a:miter lim="400000"/>
          </a:ln>
          <a:effectLst>
            <a:outerShdw sx="100000" sy="100000" kx="0" ky="0" algn="b" rotWithShape="0" blurRad="50800" dist="25400" dir="3600000">
              <a:srgbClr val="000000">
                <a:alpha val="70000"/>
              </a:srgbClr>
            </a:outerShdw>
          </a:effectLst>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4" name="Epidural Anesthesia - The Gold Standard"/>
          <p:cNvSpPr txBox="1"/>
          <p:nvPr>
            <p:ph type="title"/>
          </p:nvPr>
        </p:nvSpPr>
        <p:spPr>
          <a:prstGeom prst="rect">
            <a:avLst/>
          </a:prstGeom>
        </p:spPr>
        <p:txBody>
          <a:bodyPr/>
          <a:lstStyle/>
          <a:p>
            <a:pPr/>
            <a:r>
              <a:t>Epidural Anesthesia - The Gold Standard</a:t>
            </a:r>
          </a:p>
        </p:txBody>
      </p:sp>
      <p:sp>
        <p:nvSpPr>
          <p:cNvPr id="205" name="American Journal of Obstetrics &amp; gynecology volume 228, Issue 5, Supplement S1260-S1269May 2023…"/>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defTabSz="421004">
              <a:defRPr sz="2805"/>
            </a:pPr>
            <a:r>
              <a:t>American Journal of Obstetrics &amp; gynecology volume 228, Issue 5, Supplement S1260-S1269May 2023</a:t>
            </a:r>
          </a:p>
          <a:p>
            <a:pPr defTabSz="421004">
              <a:defRPr sz="2805"/>
            </a:pPr>
            <a:r>
              <a:t>Modern labor epidural analgesia: implications for labor outcomes and maternal-fetal health</a:t>
            </a:r>
          </a:p>
        </p:txBody>
      </p:sp>
      <p:sp>
        <p:nvSpPr>
          <p:cNvPr id="206" name="Historical Concerns:…"/>
          <p:cNvSpPr txBox="1"/>
          <p:nvPr>
            <p:ph type="body" idx="1"/>
          </p:nvPr>
        </p:nvSpPr>
        <p:spPr>
          <a:prstGeom prst="rect">
            <a:avLst/>
          </a:prstGeom>
        </p:spPr>
        <p:txBody>
          <a:bodyPr/>
          <a:lstStyle/>
          <a:p>
            <a:pPr marL="530352" indent="-530352" defTabSz="2121354">
              <a:spcBef>
                <a:spcPts val="3900"/>
              </a:spcBef>
              <a:defRPr sz="4176"/>
            </a:pPr>
            <a:r>
              <a:t>Historical Concerns:</a:t>
            </a:r>
          </a:p>
          <a:p>
            <a:pPr lvl="1" marL="1060704" indent="-530352" defTabSz="2121354">
              <a:spcBef>
                <a:spcPts val="3900"/>
              </a:spcBef>
              <a:defRPr sz="4176"/>
            </a:pPr>
            <a:r>
              <a:t>prolonged labor</a:t>
            </a:r>
          </a:p>
          <a:p>
            <a:pPr lvl="1" marL="1060704" indent="-530352" defTabSz="2121354">
              <a:spcBef>
                <a:spcPts val="3900"/>
              </a:spcBef>
              <a:defRPr sz="4176"/>
            </a:pPr>
            <a:r>
              <a:t>increased operative delivery rates</a:t>
            </a:r>
          </a:p>
          <a:p>
            <a:pPr lvl="1" marL="1060704" indent="-530352" defTabSz="2121354">
              <a:spcBef>
                <a:spcPts val="3900"/>
              </a:spcBef>
              <a:defRPr sz="4176"/>
            </a:pPr>
            <a:r>
              <a:rPr b="1"/>
              <a:t>retrospective</a:t>
            </a:r>
            <a:r>
              <a:t> </a:t>
            </a:r>
            <a:r>
              <a:rPr b="1"/>
              <a:t>and observational studies</a:t>
            </a:r>
            <a:r>
              <a:t>, which are prone to bias and less reliable</a:t>
            </a:r>
          </a:p>
          <a:p>
            <a:pPr marL="530352" indent="-530352" defTabSz="2121354">
              <a:spcBef>
                <a:spcPts val="3900"/>
              </a:spcBef>
              <a:defRPr sz="4176"/>
            </a:pPr>
            <a:r>
              <a:t>High-Quality Evidence:</a:t>
            </a:r>
          </a:p>
          <a:p>
            <a:pPr lvl="1" marL="1060704" indent="-530352" defTabSz="2121354">
              <a:spcBef>
                <a:spcPts val="3900"/>
              </a:spcBef>
              <a:defRPr sz="4176"/>
            </a:pPr>
            <a:r>
              <a:rPr b="1"/>
              <a:t>Cochrane reviews</a:t>
            </a:r>
            <a:r>
              <a:t> and </a:t>
            </a:r>
            <a:r>
              <a:rPr b="1"/>
              <a:t>meta-analyses</a:t>
            </a:r>
            <a:r>
              <a:t> suggest epidural analgesia may:  </a:t>
            </a:r>
          </a:p>
          <a:p>
            <a:pPr lvl="2" marL="1591055" indent="-530352" defTabSz="2121354">
              <a:spcBef>
                <a:spcPts val="3900"/>
              </a:spcBef>
              <a:defRPr sz="4176"/>
            </a:pPr>
            <a:r>
              <a:t>Extend the first stage of labor by ~30 minutes.  </a:t>
            </a:r>
          </a:p>
          <a:p>
            <a:pPr lvl="2" marL="1591055" indent="-530352" defTabSz="2121354">
              <a:spcBef>
                <a:spcPts val="3900"/>
              </a:spcBef>
              <a:defRPr sz="4176"/>
            </a:pPr>
            <a:r>
              <a:t>Extend the second stage of labor by ~15 minutes.</a:t>
            </a:r>
          </a:p>
        </p:txBody>
      </p:sp>
      <p:sp>
        <p:nvSpPr>
          <p:cNvPr id="207" name="clinically negligible"/>
          <p:cNvSpPr txBox="1"/>
          <p:nvPr/>
        </p:nvSpPr>
        <p:spPr>
          <a:xfrm>
            <a:off x="16044218" y="11150856"/>
            <a:ext cx="4529329" cy="709166"/>
          </a:xfrm>
          <a:prstGeom prst="rect">
            <a:avLst/>
          </a:prstGeom>
          <a:solidFill>
            <a:srgbClr val="ED220D"/>
          </a:soli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825500">
              <a:lnSpc>
                <a:spcPct val="100000"/>
              </a:lnSpc>
              <a:spcBef>
                <a:spcPts val="0"/>
              </a:spcBef>
              <a:defRPr sz="4000">
                <a:solidFill>
                  <a:srgbClr val="FFFFFF"/>
                </a:solidFill>
                <a:latin typeface="Helvetica Neue Medium"/>
                <a:ea typeface="Helvetica Neue Medium"/>
                <a:cs typeface="Helvetica Neue Medium"/>
                <a:sym typeface="Helvetica Neue Medium"/>
              </a:defRPr>
            </a:lvl1pPr>
          </a:lstStyle>
          <a:p>
            <a:pPr/>
            <a:r>
              <a:t>clinically negligible</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9" name="Epidural Anesthesia - The Gold Standard (cont.)"/>
          <p:cNvSpPr txBox="1"/>
          <p:nvPr>
            <p:ph type="title"/>
          </p:nvPr>
        </p:nvSpPr>
        <p:spPr>
          <a:prstGeom prst="rect">
            <a:avLst/>
          </a:prstGeom>
        </p:spPr>
        <p:txBody>
          <a:bodyPr/>
          <a:lstStyle>
            <a:lvl1pPr defTabSz="2267655">
              <a:defRPr spc="-158" sz="7905"/>
            </a:lvl1pPr>
          </a:lstStyle>
          <a:p>
            <a:pPr/>
            <a:r>
              <a:t>Epidural Anesthesia - The Gold Standard (cont.)</a:t>
            </a:r>
          </a:p>
        </p:txBody>
      </p:sp>
      <p:sp>
        <p:nvSpPr>
          <p:cNvPr id="210" name="American Journal of Obstetrics &amp; gynecology volume 228, Issue 5, Supplement S1260-S1269May 2023…"/>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defTabSz="421004">
              <a:defRPr sz="2805"/>
            </a:pPr>
            <a:r>
              <a:t>American Journal of Obstetrics &amp; gynecology volume 228, Issue 5, Supplement S1260-S1269May 2023</a:t>
            </a:r>
          </a:p>
          <a:p>
            <a:pPr defTabSz="421004">
              <a:defRPr sz="2805"/>
            </a:pPr>
            <a:r>
              <a:t>Modern labor epidural analgesia: implications for labor outcomes and maternal-fetal health</a:t>
            </a:r>
          </a:p>
        </p:txBody>
      </p:sp>
      <p:sp>
        <p:nvSpPr>
          <p:cNvPr id="211" name="Mode of Delivery and Epidural Analgesia:…"/>
          <p:cNvSpPr txBox="1"/>
          <p:nvPr>
            <p:ph type="body" idx="1"/>
          </p:nvPr>
        </p:nvSpPr>
        <p:spPr>
          <a:prstGeom prst="rect">
            <a:avLst/>
          </a:prstGeom>
        </p:spPr>
        <p:txBody>
          <a:bodyPr/>
          <a:lstStyle/>
          <a:p>
            <a:pPr marL="524255" indent="-524255" defTabSz="2096971">
              <a:spcBef>
                <a:spcPts val="3800"/>
              </a:spcBef>
              <a:defRPr sz="4128"/>
            </a:pPr>
            <a:r>
              <a:t>Mode of Delivery and Epidural Analgesia:</a:t>
            </a:r>
          </a:p>
          <a:p>
            <a:pPr lvl="1" marL="1048511" indent="-524255" defTabSz="2096971">
              <a:spcBef>
                <a:spcPts val="3800"/>
              </a:spcBef>
              <a:defRPr sz="4128"/>
            </a:pPr>
            <a:r>
              <a:t>Earlier forms of epidural analgesia were linked to a </a:t>
            </a:r>
            <a:r>
              <a:rPr b="1"/>
              <a:t>higher risk of assisted vaginal delivery</a:t>
            </a:r>
          </a:p>
          <a:p>
            <a:pPr lvl="1" marL="1048511" indent="-524255" defTabSz="2096971">
              <a:spcBef>
                <a:spcPts val="3800"/>
              </a:spcBef>
              <a:defRPr sz="4128"/>
            </a:pPr>
            <a:r>
              <a:t>No </a:t>
            </a:r>
            <a:r>
              <a:rPr b="1"/>
              <a:t>increased risk of cesarean delivery</a:t>
            </a:r>
            <a:r>
              <a:t> associated with modern techniques.  </a:t>
            </a:r>
            <a:endParaRPr b="1"/>
          </a:p>
          <a:p>
            <a:pPr marL="524255" indent="-524255" defTabSz="2096971">
              <a:spcBef>
                <a:spcPts val="3800"/>
              </a:spcBef>
              <a:defRPr sz="4128"/>
            </a:pPr>
            <a:r>
              <a:t>Advancements in Epidural Techniques:  </a:t>
            </a:r>
          </a:p>
          <a:p>
            <a:pPr lvl="1" marL="1048511" indent="-524255" defTabSz="2096971">
              <a:spcBef>
                <a:spcPts val="3800"/>
              </a:spcBef>
              <a:defRPr sz="4128"/>
            </a:pPr>
            <a:r>
              <a:rPr b="1"/>
              <a:t>Reducing</a:t>
            </a:r>
            <a:r>
              <a:t> </a:t>
            </a:r>
            <a:r>
              <a:rPr b="1"/>
              <a:t>total anesthetic consumption-</a:t>
            </a:r>
            <a:r>
              <a:t> less motor block </a:t>
            </a:r>
          </a:p>
          <a:p>
            <a:pPr lvl="1" marL="1048511" indent="-524255" defTabSz="2096971">
              <a:spcBef>
                <a:spcPts val="3800"/>
              </a:spcBef>
              <a:defRPr sz="4128"/>
            </a:pPr>
            <a:r>
              <a:t>Use of </a:t>
            </a:r>
            <a:r>
              <a:rPr b="1"/>
              <a:t>low-concentration local anesthetic solutions</a:t>
            </a:r>
          </a:p>
          <a:p>
            <a:pPr lvl="1" marL="1048511" indent="-524255" defTabSz="2096971">
              <a:spcBef>
                <a:spcPts val="3800"/>
              </a:spcBef>
              <a:defRPr sz="4128"/>
            </a:pPr>
            <a:r>
              <a:t>Programmed intermittent epidural bolus (</a:t>
            </a:r>
            <a:r>
              <a:rPr b="1"/>
              <a:t>PIEB</a:t>
            </a:r>
            <a:r>
              <a:t>) and patient-controlled epidural analgesia (</a:t>
            </a:r>
            <a:r>
              <a:rPr b="1"/>
              <a:t>PCEA</a:t>
            </a:r>
            <a:r>
              <a:t>).</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