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4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5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34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Pulmonary Aspiration…"/>
          <p:cNvSpPr txBox="1"/>
          <p:nvPr>
            <p:ph type="ctrTitle"/>
          </p:nvPr>
        </p:nvSpPr>
        <p:spPr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/>
            <a:r>
              <a:t>Pulmonary Aspiration</a:t>
            </a:r>
          </a:p>
          <a:p>
            <a:pPr/>
            <a:r>
              <a:t>2023</a:t>
            </a:r>
          </a:p>
        </p:txBody>
      </p:sp>
      <p:sp>
        <p:nvSpPr>
          <p:cNvPr id="161" name="OpenAnesthesia®️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OpenAnesthesia®️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athoge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pPr/>
            <a:r>
              <a:t>Pathogens</a:t>
            </a:r>
          </a:p>
        </p:txBody>
      </p:sp>
      <p:sp>
        <p:nvSpPr>
          <p:cNvPr id="190" name="Common Pathoge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Common Pathogens:</a:t>
            </a:r>
          </a:p>
          <a:p>
            <a:pPr lvl="1"/>
            <a:r>
              <a:t>Respiratory flora such as Streptococcus pneumoniae (S. pneumoniae)</a:t>
            </a:r>
          </a:p>
          <a:p>
            <a:pPr lvl="1"/>
            <a:r>
              <a:t>Haemophilus influenzae (H. influenzae)</a:t>
            </a:r>
          </a:p>
          <a:p>
            <a:pPr/>
            <a:r>
              <a:t>Additional Considerations for Specific Patient Populations:</a:t>
            </a:r>
          </a:p>
          <a:p>
            <a:pPr lvl="1"/>
            <a:r>
              <a:t>Hospitalized patients</a:t>
            </a:r>
          </a:p>
          <a:p>
            <a:pPr lvl="1"/>
            <a:r>
              <a:t>Patients from nursing homes</a:t>
            </a:r>
          </a:p>
          <a:p>
            <a:pPr lvl="1"/>
            <a:r>
              <a:t>Enteric gram-negative bacteria, in addition to respiratory flora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193" name="Immediate treat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856" indent="-371856" defTabSz="503555">
              <a:spcBef>
                <a:spcPts val="2000"/>
              </a:spcBef>
              <a:defRPr b="1" sz="3050"/>
            </a:pPr>
            <a:r>
              <a:t>Immediate treatment</a:t>
            </a:r>
          </a:p>
          <a:p>
            <a:pPr marL="371856" indent="-371856" defTabSz="503555">
              <a:spcBef>
                <a:spcPts val="2000"/>
              </a:spcBef>
              <a:defRPr sz="3050"/>
            </a:pPr>
            <a:r>
              <a:t>Oropharyngeal Suctioning:</a:t>
            </a:r>
          </a:p>
          <a:p>
            <a:pPr lvl="1" marL="743712" indent="-371856" defTabSz="503555">
              <a:spcBef>
                <a:spcPts val="2000"/>
              </a:spcBef>
              <a:defRPr sz="3050"/>
            </a:pPr>
            <a:r>
              <a:t>Perform immediately to remove aspirated material</a:t>
            </a:r>
          </a:p>
          <a:p>
            <a:pPr marL="371856" indent="-371856" defTabSz="503555">
              <a:spcBef>
                <a:spcPts val="2000"/>
              </a:spcBef>
              <a:defRPr sz="3050"/>
            </a:pPr>
            <a:r>
              <a:t>Patient Positioning:</a:t>
            </a:r>
          </a:p>
          <a:p>
            <a:pPr lvl="1" marL="743712" indent="-371856" defTabSz="503555">
              <a:spcBef>
                <a:spcPts val="2000"/>
              </a:spcBef>
              <a:defRPr sz="3050"/>
            </a:pPr>
            <a:r>
              <a:t>Place the patient in the Trendelenburg position</a:t>
            </a:r>
          </a:p>
          <a:p>
            <a:pPr lvl="1" marL="743712" indent="-371856" defTabSz="503555">
              <a:spcBef>
                <a:spcPts val="2000"/>
              </a:spcBef>
              <a:defRPr sz="3050"/>
            </a:pPr>
            <a:r>
              <a:t>Turn the patient's head to the side to prevent further aspiration</a:t>
            </a:r>
          </a:p>
          <a:p>
            <a:pPr marL="371856" indent="-371856" defTabSz="503555">
              <a:spcBef>
                <a:spcPts val="2000"/>
              </a:spcBef>
              <a:defRPr sz="3050"/>
            </a:pPr>
            <a:r>
              <a:t>Intubation and Suctioning:</a:t>
            </a:r>
          </a:p>
          <a:p>
            <a:pPr lvl="1" marL="743712" indent="-371856" defTabSz="503555">
              <a:spcBef>
                <a:spcPts val="2000"/>
              </a:spcBef>
              <a:defRPr sz="3050"/>
            </a:pPr>
            <a:r>
              <a:t>Intubate the patient</a:t>
            </a:r>
          </a:p>
          <a:p>
            <a:pPr lvl="1" marL="743712" indent="-371856" defTabSz="503555">
              <a:spcBef>
                <a:spcPts val="2000"/>
              </a:spcBef>
              <a:defRPr sz="3050"/>
            </a:pPr>
            <a:r>
              <a:t>Suction the endotracheal tube</a:t>
            </a:r>
          </a:p>
          <a:p>
            <a:pPr marL="371856" indent="-371856" defTabSz="503555">
              <a:spcBef>
                <a:spcPts val="2000"/>
              </a:spcBef>
              <a:defRPr sz="3050"/>
            </a:pPr>
            <a:r>
              <a:t>Bronchoalveolar Lavage:</a:t>
            </a:r>
          </a:p>
          <a:p>
            <a:pPr lvl="1" marL="743712" indent="-371856" defTabSz="503555">
              <a:spcBef>
                <a:spcPts val="2000"/>
              </a:spcBef>
              <a:defRPr sz="3050"/>
            </a:pPr>
            <a:r>
              <a:t>Consider using bronchoalveolar lavage to clear particulate matter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196" name="Treatment of Aspiration Pneumonit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16991" indent="-316991" defTabSz="429259">
              <a:spcBef>
                <a:spcPts val="1700"/>
              </a:spcBef>
              <a:defRPr b="1" sz="2600"/>
            </a:pPr>
            <a:r>
              <a:t>Treatment of Aspiration Pneumonitis</a:t>
            </a:r>
          </a:p>
          <a:p>
            <a:pPr marL="316991" indent="-316991" defTabSz="429259">
              <a:spcBef>
                <a:spcPts val="1700"/>
              </a:spcBef>
              <a:defRPr sz="2600"/>
            </a:pPr>
            <a:r>
              <a:t>Supportive Care:</a:t>
            </a:r>
          </a:p>
          <a:p>
            <a:pPr lvl="1" marL="633983" indent="-316991" defTabSz="429259">
              <a:spcBef>
                <a:spcPts val="1700"/>
              </a:spcBef>
              <a:defRPr sz="2600"/>
            </a:pPr>
            <a:r>
              <a:t>Symptoms usually resolve in 24-48 hours with supportive care</a:t>
            </a:r>
          </a:p>
          <a:p>
            <a:pPr lvl="1" marL="633983" indent="-316991" defTabSz="429259">
              <a:spcBef>
                <a:spcPts val="1700"/>
              </a:spcBef>
              <a:defRPr sz="2600"/>
            </a:pPr>
            <a:r>
              <a:t>Supplemental oxygen or noninvasive positive pressure ventilation</a:t>
            </a:r>
          </a:p>
          <a:p>
            <a:pPr marL="316991" indent="-316991" defTabSz="429259">
              <a:spcBef>
                <a:spcPts val="1700"/>
              </a:spcBef>
              <a:defRPr sz="2600"/>
            </a:pPr>
            <a:r>
              <a:t>Severe Cases:</a:t>
            </a:r>
          </a:p>
          <a:p>
            <a:pPr lvl="1" marL="633983" indent="-316991" defTabSz="429259">
              <a:spcBef>
                <a:spcPts val="1700"/>
              </a:spcBef>
              <a:defRPr sz="2600"/>
            </a:pPr>
            <a:r>
              <a:t>Intubation</a:t>
            </a:r>
          </a:p>
          <a:p>
            <a:pPr lvl="1" marL="633983" indent="-316991" defTabSz="429259">
              <a:spcBef>
                <a:spcPts val="1700"/>
              </a:spcBef>
              <a:defRPr sz="2600"/>
            </a:pPr>
            <a:r>
              <a:t>Invasive positive pressure ventilation may be required</a:t>
            </a:r>
          </a:p>
          <a:p>
            <a:pPr marL="316991" indent="-316991" defTabSz="429259">
              <a:spcBef>
                <a:spcPts val="1700"/>
              </a:spcBef>
              <a:defRPr sz="2600"/>
            </a:pPr>
            <a:r>
              <a:t>Antibiotics: Typically not indicated for most aspiration events, despite radiographic findings</a:t>
            </a:r>
          </a:p>
          <a:p>
            <a:pPr lvl="1" marL="633983" indent="-316991" defTabSz="429259">
              <a:spcBef>
                <a:spcPts val="1700"/>
              </a:spcBef>
              <a:defRPr sz="2600"/>
            </a:pPr>
            <a:r>
              <a:t>Consider antibiotics if:</a:t>
            </a:r>
          </a:p>
          <a:p>
            <a:pPr lvl="2" marL="950975" indent="-316991" defTabSz="429259">
              <a:spcBef>
                <a:spcPts val="1700"/>
              </a:spcBef>
              <a:defRPr sz="2600"/>
            </a:pPr>
            <a:r>
              <a:t>The patient is hemodynamically unstable</a:t>
            </a:r>
          </a:p>
          <a:p>
            <a:pPr lvl="2" marL="950975" indent="-316991" defTabSz="429259">
              <a:spcBef>
                <a:spcPts val="1700"/>
              </a:spcBef>
              <a:defRPr sz="2600"/>
            </a:pPr>
            <a:r>
              <a:t>Symptoms persist for more than 48 hours</a:t>
            </a:r>
          </a:p>
          <a:p>
            <a:pPr lvl="2" marL="950975" indent="-316991" defTabSz="429259">
              <a:spcBef>
                <a:spcPts val="1700"/>
              </a:spcBef>
              <a:defRPr sz="2600"/>
            </a:pPr>
            <a:r>
              <a:t>There is another potential source of infection</a:t>
            </a:r>
          </a:p>
          <a:p>
            <a:pPr marL="316991" indent="-316991" defTabSz="429259">
              <a:spcBef>
                <a:spcPts val="1700"/>
              </a:spcBef>
              <a:defRPr sz="2600"/>
            </a:pPr>
            <a:r>
              <a:t>Glucocorticoids: Routine use is not recommended for aspiration pneumonitis.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anage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Management</a:t>
            </a:r>
          </a:p>
        </p:txBody>
      </p:sp>
      <p:sp>
        <p:nvSpPr>
          <p:cNvPr id="199" name="Treatment of Aspiration Pneumonia…"/>
          <p:cNvSpPr txBox="1"/>
          <p:nvPr>
            <p:ph type="body" idx="1"/>
          </p:nvPr>
        </p:nvSpPr>
        <p:spPr>
          <a:xfrm>
            <a:off x="952500" y="1152045"/>
            <a:ext cx="22479001" cy="857250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Treatment of Aspiration Pneumonia</a:t>
            </a:r>
          </a:p>
          <a:p>
            <a:pPr/>
            <a:r>
              <a:t>The Infectious Disease Society of America (IDSA) guidelines do not recommend adding anaerobic coverage for suspected aspiration beyond standard empiric treatment for community-acquired pneumonia.</a:t>
            </a:r>
          </a:p>
        </p:txBody>
      </p:sp>
      <p:graphicFrame>
        <p:nvGraphicFramePr>
          <p:cNvPr id="200" name="Table 1"/>
          <p:cNvGraphicFramePr/>
          <p:nvPr/>
        </p:nvGraphicFramePr>
        <p:xfrm>
          <a:off x="1091686" y="8139786"/>
          <a:ext cx="22200628" cy="81407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201226"/>
                <a:gridCol w="10999402"/>
              </a:tblGrid>
              <a:tr h="254635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Aspiration event occurred in community or within 72 hours of hospital admission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Aspiration event occurred more than 72 hours after hospital admission or severe illness (0.0.. Intensive Care Unit level of care)  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54635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 Treat as community-acquired pneumonia (CAP) without atypical coverage - (link to pneumonia summon,) 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 Treat as hospitalacquired pneumonia (HAP) - Pink to pneumonia summary) 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pecial Consider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Considerations</a:t>
            </a:r>
          </a:p>
        </p:txBody>
      </p:sp>
      <p:sp>
        <p:nvSpPr>
          <p:cNvPr id="203" name="Postobstructive pneumonia can develop distal to a bronchial obstruction (e.g., malignancy)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54736" indent="-554736" defTabSz="751205">
              <a:spcBef>
                <a:spcPts val="3000"/>
              </a:spcBef>
              <a:defRPr sz="4550"/>
            </a:pPr>
            <a:r>
              <a:t>Postobstructive pneumonia can develop distal to a bronchial obstruction (e.g., malignancy).</a:t>
            </a:r>
          </a:p>
          <a:p>
            <a:pPr lvl="1" marL="1109472" indent="-554736" defTabSz="751205">
              <a:spcBef>
                <a:spcPts val="3000"/>
              </a:spcBef>
              <a:defRPr sz="4550"/>
            </a:pPr>
            <a:r>
              <a:t>This is often due to the accumulation of secretions rather than an acute infection.</a:t>
            </a:r>
          </a:p>
          <a:p>
            <a:pPr lvl="1" marL="1109472" indent="-554736" defTabSz="751205">
              <a:spcBef>
                <a:spcPts val="3000"/>
              </a:spcBef>
              <a:defRPr sz="4550"/>
            </a:pPr>
            <a:r>
              <a:t>It should be treated as CAP or HAP depending on the severity of illness.</a:t>
            </a:r>
          </a:p>
          <a:p>
            <a:pPr marL="554736" indent="-554736" defTabSz="751205">
              <a:spcBef>
                <a:spcPts val="3000"/>
              </a:spcBef>
              <a:defRPr sz="4550"/>
            </a:pPr>
            <a:r>
              <a:t>Lung abscess/empyema</a:t>
            </a:r>
          </a:p>
          <a:p>
            <a:pPr lvl="1" marL="1109472" indent="-554736" defTabSz="751205">
              <a:spcBef>
                <a:spcPts val="3000"/>
              </a:spcBef>
              <a:defRPr sz="4550"/>
            </a:pPr>
            <a:r>
              <a:t>Usually occurs in chronic aspiration and is often subacute</a:t>
            </a:r>
          </a:p>
          <a:p>
            <a:pPr lvl="1" marL="1109472" indent="-554736" defTabSz="751205">
              <a:spcBef>
                <a:spcPts val="3000"/>
              </a:spcBef>
              <a:defRPr sz="4550"/>
            </a:pPr>
            <a:r>
              <a:t>Usually associated with periodontal disease and/or alcoholism</a:t>
            </a:r>
          </a:p>
          <a:p>
            <a:pPr lvl="1" marL="1109472" indent="-554736" defTabSz="751205">
              <a:spcBef>
                <a:spcPts val="3000"/>
              </a:spcBef>
              <a:defRPr sz="4550"/>
            </a:pPr>
            <a:r>
              <a:t>Possible treatment regimens are listed in Table 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Table 1"/>
          <p:cNvGraphicFramePr/>
          <p:nvPr/>
        </p:nvGraphicFramePr>
        <p:xfrm>
          <a:off x="952500" y="1790700"/>
          <a:ext cx="22479000" cy="101473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1239500"/>
                <a:gridCol w="11239500"/>
              </a:tblGrid>
              <a:tr h="71755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Mild to moderate illness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</a:rPr>
                        <a:t>Severe illness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27150">
                <a:tc>
                  <a:txBody>
                    <a:bodyPr/>
                    <a:lstStyle/>
                    <a:p>
                      <a:pPr defTabSz="91440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 Ampicillirdsulbactam - Ceftriaxone PLUS clindarnycin or metronidezole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 rtl="1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- Piperacillinhazobactam - Cefepime PLUS rnetronidazole - Severe penicillin allergy: moxilloxnein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Key Po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Key Points</a:t>
            </a:r>
          </a:p>
        </p:txBody>
      </p:sp>
      <p:sp>
        <p:nvSpPr>
          <p:cNvPr id="164" name="Initial Effect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4255" indent="-524255" defTabSz="709930">
              <a:spcBef>
                <a:spcPts val="2900"/>
              </a:spcBef>
              <a:defRPr sz="4300"/>
            </a:pPr>
            <a:r>
              <a:t>Initial Effects: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Chemical pneumonitis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Irritation of the lung parenchyma within the first 1-2 hours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Subsequent acute inflammation</a:t>
            </a:r>
          </a:p>
          <a:p>
            <a:pPr marL="524255" indent="-524255" defTabSz="709930">
              <a:spcBef>
                <a:spcPts val="2900"/>
              </a:spcBef>
              <a:defRPr sz="4300"/>
            </a:pPr>
            <a:r>
              <a:t>Progression: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Majority of aspiration events do not develop into bacterial pneumonia</a:t>
            </a:r>
          </a:p>
          <a:p>
            <a:pPr marL="524255" indent="-524255" defTabSz="709930">
              <a:spcBef>
                <a:spcPts val="2900"/>
              </a:spcBef>
              <a:defRPr sz="4300"/>
            </a:pPr>
            <a:r>
              <a:t>Chronic Effects: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Lung abscess formation typically occurs in patients with chronic aspiration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67" name="Defini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3295" indent="-463295" defTabSz="627379">
              <a:spcBef>
                <a:spcPts val="2500"/>
              </a:spcBef>
              <a:defRPr sz="3800"/>
            </a:pPr>
            <a:r>
              <a:t>Definition:</a:t>
            </a:r>
          </a:p>
          <a:p>
            <a:pPr lvl="1" marL="926591" indent="-463295" defTabSz="627379">
              <a:spcBef>
                <a:spcPts val="2500"/>
              </a:spcBef>
              <a:defRPr sz="3800"/>
            </a:pPr>
            <a:r>
              <a:t>Pulmonary aspiration: Inhalation of substances from the oral cavity or upper gastrointestinal tract</a:t>
            </a:r>
          </a:p>
          <a:p>
            <a:pPr lvl="1" marL="926591" indent="-463295" defTabSz="627379">
              <a:spcBef>
                <a:spcPts val="2500"/>
              </a:spcBef>
              <a:defRPr sz="3800"/>
            </a:pPr>
            <a:r>
              <a:t>Range of aspirated materials: Saliva, toxins, gastric contents</a:t>
            </a:r>
          </a:p>
          <a:p>
            <a:pPr marL="463295" indent="-463295" defTabSz="627379">
              <a:spcBef>
                <a:spcPts val="2500"/>
              </a:spcBef>
              <a:defRPr sz="3800"/>
            </a:pPr>
            <a:r>
              <a:t>Aspiration Pneumonia:</a:t>
            </a:r>
          </a:p>
          <a:p>
            <a:pPr lvl="1" marL="926591" indent="-463295" defTabSz="627379">
              <a:spcBef>
                <a:spcPts val="2500"/>
              </a:spcBef>
              <a:defRPr sz="3800"/>
            </a:pPr>
            <a:r>
              <a:t>Umbrella term for adverse pulmonary consequences from aspiration</a:t>
            </a:r>
          </a:p>
          <a:p>
            <a:pPr lvl="1" marL="926591" indent="-463295" defTabSz="627379">
              <a:spcBef>
                <a:spcPts val="2500"/>
              </a:spcBef>
              <a:defRPr sz="3800"/>
            </a:pPr>
            <a:r>
              <a:t>Includes chemical pneumonitis and bacterial aspiration pneumonia</a:t>
            </a:r>
          </a:p>
          <a:p>
            <a:pPr marL="463295" indent="-463295" defTabSz="627379">
              <a:spcBef>
                <a:spcPts val="2500"/>
              </a:spcBef>
              <a:defRPr sz="3800"/>
            </a:pPr>
            <a:r>
              <a:t>Chemical Pneumonitis:</a:t>
            </a:r>
          </a:p>
          <a:p>
            <a:pPr lvl="1" marL="926591" indent="-463295" defTabSz="627379">
              <a:spcBef>
                <a:spcPts val="2500"/>
              </a:spcBef>
              <a:defRPr sz="3800"/>
            </a:pPr>
            <a:r>
              <a:t>Aspiration of substances causing inflammatory reactions in the lower airways</a:t>
            </a:r>
          </a:p>
          <a:p>
            <a:pPr lvl="1" marL="926591" indent="-463295" defTabSz="627379">
              <a:spcBef>
                <a:spcPts val="2500"/>
              </a:spcBef>
              <a:defRPr sz="3800"/>
            </a:pPr>
            <a:r>
              <a:t>Inflammation occurs independent of bacterial infection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70" name="Bacterial Aspiration Pneumoni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Bacterial Aspiration Pneumonia:</a:t>
            </a:r>
          </a:p>
          <a:p>
            <a:pPr lvl="1"/>
            <a:r>
              <a:t>Active infection resulting from inoculation of bacteria into the lungs via orogastric contents</a:t>
            </a:r>
          </a:p>
          <a:p>
            <a:pPr/>
            <a:r>
              <a:t>Incidence and Outcomes:</a:t>
            </a:r>
          </a:p>
          <a:p>
            <a:pPr lvl="1"/>
            <a:r>
              <a:t>Aspiration is common; estimated that as many as half of all adults aspirate during sleep</a:t>
            </a:r>
          </a:p>
          <a:p>
            <a:pPr lvl="1"/>
            <a:r>
              <a:t>Outcomes vary from normal physiological responses to severe infectious complications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73" name="Historical Contex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Historical Context:</a:t>
            </a:r>
          </a:p>
          <a:p>
            <a:pPr lvl="1"/>
            <a:r>
              <a:t>Chemical pneumonitis from aspiration first described by Curtis Lester Mendelson (Mendelson syndrome)</a:t>
            </a:r>
          </a:p>
          <a:p>
            <a:pPr lvl="1"/>
            <a:r>
              <a:t>Observed in young and healthy obstetrical patients following aspiration of gastric acid under anesthesia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Introduc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Introduction</a:t>
            </a:r>
          </a:p>
        </p:txBody>
      </p:sp>
      <p:sp>
        <p:nvSpPr>
          <p:cNvPr id="176" name="Conditions that predispose to aspiration inclu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77850">
              <a:spcBef>
                <a:spcPts val="2300"/>
              </a:spcBef>
              <a:defRPr sz="3500"/>
            </a:pPr>
            <a:r>
              <a:t>Conditions that predispose to aspiration include: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Altered consciousness: seizures, alcoholism, head trauma, general anesthesia, drug overdose, etc.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Neurological disorders: stroke, multiple sclerosis, Parkinson’s disease, myasthenia gravis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Advanced age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Cardiac arrest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Dysphagia: esophageal stricture, neoplasm, diverticula, achalasia, tracheoesophageal fistula, xerostomia, etc.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Mechanical disruption of usual defenses: nasogastric (NG) tube, endotracheal intubation, tracheostomy, bronchoscopy, etc.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Periodontal disease</a:t>
            </a:r>
          </a:p>
          <a:p>
            <a:pPr lvl="1" marL="853439" indent="-426719" defTabSz="577850">
              <a:spcBef>
                <a:spcPts val="2300"/>
              </a:spcBef>
              <a:defRPr sz="3500"/>
            </a:pPr>
            <a:r>
              <a:t>Others: gastric outlet obstruction, large volume NG tube feeds, recumbent position, gastroparesis, etc.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linical Presentation and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Presentation and Diagnosis</a:t>
            </a:r>
          </a:p>
        </p:txBody>
      </p:sp>
      <p:sp>
        <p:nvSpPr>
          <p:cNvPr id="179" name="Patients commonly present with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4255" indent="-524255" defTabSz="709930">
              <a:spcBef>
                <a:spcPts val="2900"/>
              </a:spcBef>
              <a:defRPr sz="4300"/>
            </a:pPr>
            <a:r>
              <a:t>Patients commonly present with: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Tachypnea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Tachycardia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Decreased breath sounds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Rales or diffuse crackles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Fever or hypothermia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Hypoxia/hypoxemia</a:t>
            </a:r>
          </a:p>
          <a:p>
            <a:pPr lvl="1" marL="1048511" indent="-524255" defTabSz="709930">
              <a:spcBef>
                <a:spcPts val="2900"/>
              </a:spcBef>
              <a:defRPr sz="4300"/>
            </a:pPr>
            <a:r>
              <a:t>Cough with purulent sputum production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linical Presentation and Diagn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Clinical Presentation and Diagnosis</a:t>
            </a:r>
          </a:p>
        </p:txBody>
      </p:sp>
      <p:sp>
        <p:nvSpPr>
          <p:cNvPr id="182" name="Radiological Findings in Pulmonary Aspir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Radiological Findings in Pulmonary Aspiration:</a:t>
            </a:r>
          </a:p>
          <a:p>
            <a:pPr lvl="1"/>
            <a:r>
              <a:t>Infiltrates:</a:t>
            </a:r>
          </a:p>
          <a:p>
            <a:pPr lvl="2"/>
            <a:r>
              <a:t>Often observed in the dependent lung segments</a:t>
            </a:r>
          </a:p>
          <a:p>
            <a:pPr lvl="2"/>
            <a:r>
              <a:t>Not exclusively limited to dependent segments (Figures 1 and 2)</a:t>
            </a:r>
          </a:p>
          <a:p>
            <a:pPr lvl="1"/>
            <a:r>
              <a:t>Aspiration-Related Lung Abscesses:</a:t>
            </a:r>
          </a:p>
          <a:p>
            <a:pPr lvl="2"/>
            <a:r>
              <a:t>Presence of cavitary lesions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794" y="392822"/>
            <a:ext cx="10225651" cy="9889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43549" y="392822"/>
            <a:ext cx="11576531" cy="988966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Figure 1. Initial chest radiography (CXR) of a patient with suspected aspiration showing bilateral patchy infiltrates, mainly in the lower lobes."/>
          <p:cNvSpPr txBox="1"/>
          <p:nvPr/>
        </p:nvSpPr>
        <p:spPr>
          <a:xfrm>
            <a:off x="709492" y="10450546"/>
            <a:ext cx="10432255" cy="3048001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4400"/>
            </a:lvl1pPr>
          </a:lstStyle>
          <a:p>
            <a:pPr/>
            <a:r>
              <a:t>Figure 1. Initial chest radiography (CXR) of a patient with suspected aspiration showing bilateral patchy infiltrates, mainly in the lower lobes.</a:t>
            </a:r>
          </a:p>
        </p:txBody>
      </p:sp>
      <p:sp>
        <p:nvSpPr>
          <p:cNvPr id="187" name="Figure 2. Chest radiography (CXR) 3 days later showing improvement in the right lung. The left lung still has patchy infiltrates."/>
          <p:cNvSpPr txBox="1"/>
          <p:nvPr/>
        </p:nvSpPr>
        <p:spPr>
          <a:xfrm>
            <a:off x="12415687" y="10450546"/>
            <a:ext cx="10432254" cy="3048001"/>
          </a:xfrm>
          <a:prstGeom prst="rect">
            <a:avLst/>
          </a:prstGeom>
          <a:gradFill>
            <a:gsLst>
              <a:gs pos="0">
                <a:srgbClr val="89847F">
                  <a:alpha val="5000"/>
                </a:srgbClr>
              </a:gs>
              <a:gs pos="100000">
                <a:srgbClr val="89847F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spcBef>
                <a:spcPts val="0"/>
              </a:spcBef>
              <a:defRPr sz="4400"/>
            </a:lvl1pPr>
          </a:lstStyle>
          <a:p>
            <a:pPr/>
            <a:r>
              <a:t>Figure 2. Chest radiography (CXR) 3 days later showing improvement in the right lung. The left lung still has patchy infiltrates.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