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0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just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BF00FF"/>
        </a:solidFill>
        <a:effectLst/>
        <a:uFillTx/>
        <a:latin typeface="Chalkduster"/>
        <a:ea typeface="Chalkduster"/>
        <a:cs typeface="Chalkduster"/>
        <a:sym typeface="Chalkduster"/>
      </a:defRPr>
    </a:lvl1pPr>
    <a:lvl2pPr marL="0" marR="0" indent="0" algn="just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BF00FF"/>
        </a:solidFill>
        <a:effectLst/>
        <a:uFillTx/>
        <a:latin typeface="Chalkduster"/>
        <a:ea typeface="Chalkduster"/>
        <a:cs typeface="Chalkduster"/>
        <a:sym typeface="Chalkduster"/>
      </a:defRPr>
    </a:lvl2pPr>
    <a:lvl3pPr marL="0" marR="0" indent="0" algn="just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BF00FF"/>
        </a:solidFill>
        <a:effectLst/>
        <a:uFillTx/>
        <a:latin typeface="Chalkduster"/>
        <a:ea typeface="Chalkduster"/>
        <a:cs typeface="Chalkduster"/>
        <a:sym typeface="Chalkduster"/>
      </a:defRPr>
    </a:lvl3pPr>
    <a:lvl4pPr marL="0" marR="0" indent="0" algn="just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BF00FF"/>
        </a:solidFill>
        <a:effectLst/>
        <a:uFillTx/>
        <a:latin typeface="Chalkduster"/>
        <a:ea typeface="Chalkduster"/>
        <a:cs typeface="Chalkduster"/>
        <a:sym typeface="Chalkduster"/>
      </a:defRPr>
    </a:lvl4pPr>
    <a:lvl5pPr marL="0" marR="0" indent="0" algn="just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BF00FF"/>
        </a:solidFill>
        <a:effectLst/>
        <a:uFillTx/>
        <a:latin typeface="Chalkduster"/>
        <a:ea typeface="Chalkduster"/>
        <a:cs typeface="Chalkduster"/>
        <a:sym typeface="Chalkduster"/>
      </a:defRPr>
    </a:lvl5pPr>
    <a:lvl6pPr marL="0" marR="0" indent="0" algn="just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BF00FF"/>
        </a:solidFill>
        <a:effectLst/>
        <a:uFillTx/>
        <a:latin typeface="Chalkduster"/>
        <a:ea typeface="Chalkduster"/>
        <a:cs typeface="Chalkduster"/>
        <a:sym typeface="Chalkduster"/>
      </a:defRPr>
    </a:lvl6pPr>
    <a:lvl7pPr marL="0" marR="0" indent="0" algn="just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BF00FF"/>
        </a:solidFill>
        <a:effectLst/>
        <a:uFillTx/>
        <a:latin typeface="Chalkduster"/>
        <a:ea typeface="Chalkduster"/>
        <a:cs typeface="Chalkduster"/>
        <a:sym typeface="Chalkduster"/>
      </a:defRPr>
    </a:lvl7pPr>
    <a:lvl8pPr marL="0" marR="0" indent="0" algn="just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BF00FF"/>
        </a:solidFill>
        <a:effectLst/>
        <a:uFillTx/>
        <a:latin typeface="Chalkduster"/>
        <a:ea typeface="Chalkduster"/>
        <a:cs typeface="Chalkduster"/>
        <a:sym typeface="Chalkduster"/>
      </a:defRPr>
    </a:lvl8pPr>
    <a:lvl9pPr marL="0" marR="0" indent="0" algn="just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BF00FF"/>
        </a:solidFill>
        <a:effectLst/>
        <a:uFillTx/>
        <a:latin typeface="Chalkduster"/>
        <a:ea typeface="Chalkduster"/>
        <a:cs typeface="Chalkduster"/>
        <a:sym typeface="Chalkduste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halkduster"/>
          <a:ea typeface="Chalkduster"/>
          <a:cs typeface="Chalkduster"/>
        </a:font>
        <a:srgbClr val="BF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3F4"/>
          </a:solidFill>
        </a:fill>
      </a:tcStyle>
    </a:wholeTbl>
    <a:band2H>
      <a:tcTxStyle/>
      <a:tcStyle>
        <a:tcBdr/>
        <a:fill>
          <a:solidFill>
            <a:srgbClr val="EBF2FA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halkduster"/>
          <a:ea typeface="Chalkduster"/>
          <a:cs typeface="Chalkduster"/>
        </a:font>
        <a:srgbClr val="BF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4D7"/>
          </a:solidFill>
        </a:fill>
      </a:tcStyle>
    </a:wholeTbl>
    <a:band2H>
      <a:tcTxStyle/>
      <a:tcStyle>
        <a:tcBdr/>
        <a:fill>
          <a:solidFill>
            <a:srgbClr val="FFF9EC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halkduster"/>
          <a:ea typeface="Chalkduster"/>
          <a:cs typeface="Chalkduster"/>
        </a:font>
        <a:srgbClr val="BF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FE2F9"/>
          </a:solidFill>
        </a:fill>
      </a:tcStyle>
    </a:wholeTbl>
    <a:band2H>
      <a:tcTxStyle/>
      <a:tcStyle>
        <a:tcBdr/>
        <a:fill>
          <a:solidFill>
            <a:srgbClr val="F7F1FC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halkduster"/>
          <a:ea typeface="Chalkduster"/>
          <a:cs typeface="Chalkduster"/>
        </a:font>
        <a:srgbClr val="BF00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4E6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BF00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BF00FF"/>
              </a:solidFill>
              <a:prstDash val="solid"/>
              <a:round/>
            </a:ln>
          </a:top>
          <a:bottom>
            <a:ln w="25400" cap="flat">
              <a:solidFill>
                <a:srgbClr val="BF00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F00FF"/>
              </a:solidFill>
              <a:prstDash val="solid"/>
              <a:round/>
            </a:ln>
          </a:top>
          <a:bottom>
            <a:ln w="25400" cap="flat">
              <a:solidFill>
                <a:srgbClr val="BF00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halkduster"/>
          <a:ea typeface="Chalkduster"/>
          <a:cs typeface="Chalkduster"/>
        </a:font>
        <a:srgbClr val="BF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CAFF"/>
          </a:solidFill>
        </a:fill>
      </a:tcStyle>
    </a:wholeTbl>
    <a:band2H>
      <a:tcTxStyle/>
      <a:tcStyle>
        <a:tcBdr/>
        <a:fill>
          <a:solidFill>
            <a:srgbClr val="F4E6FF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F00FF"/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F00FF"/>
          </a:solidFill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F00F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155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952500" indent="-381000" algn="ctr">
              <a:spcBef>
                <a:spcPts val="0"/>
              </a:spcBef>
              <a:buBlip>
                <a:blip r:embed="rId2"/>
              </a:buBlip>
              <a:defRPr sz="2400"/>
            </a:lvl2pPr>
            <a:lvl3pPr marL="1524000" indent="-381000" algn="ctr">
              <a:spcBef>
                <a:spcPts val="0"/>
              </a:spcBef>
              <a:buBlip>
                <a:blip r:embed="rId2"/>
              </a:buBlip>
              <a:defRPr sz="2400"/>
            </a:lvl3pPr>
            <a:lvl4pPr marL="2095500" indent="-381000" algn="ctr">
              <a:spcBef>
                <a:spcPts val="0"/>
              </a:spcBef>
              <a:buBlip>
                <a:blip r:embed="rId2"/>
              </a:buBlip>
              <a:defRPr sz="2400"/>
            </a:lvl4pPr>
            <a:lvl5pPr marL="2667000" indent="-381000" algn="ctr">
              <a:spcBef>
                <a:spcPts val="0"/>
              </a:spcBef>
              <a:buBlip>
                <a:blip r:embed="rId2"/>
              </a:buBlip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1270000" y="4518049"/>
            <a:ext cx="10464800" cy="717503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2400"/>
              </a:spcBef>
              <a:buSzTx/>
              <a:buNone/>
              <a:defRPr sz="3800"/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lose-up of a monarch caterpillar on a partially-eaten leaf"/>
          <p:cNvSpPr>
            <a:spLocks noGrp="1"/>
          </p:cNvSpPr>
          <p:nvPr>
            <p:ph type="pic" idx="21"/>
          </p:nvPr>
        </p:nvSpPr>
        <p:spPr>
          <a:xfrm>
            <a:off x="-769776" y="-216732"/>
            <a:ext cx="14960603" cy="10287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lose-up of a monarch caterpillar on a partially-eaten leaf"/>
          <p:cNvSpPr>
            <a:spLocks noGrp="1"/>
          </p:cNvSpPr>
          <p:nvPr>
            <p:ph type="pic" idx="21"/>
          </p:nvPr>
        </p:nvSpPr>
        <p:spPr>
          <a:xfrm>
            <a:off x="-1358900" y="-1143000"/>
            <a:ext cx="14668500" cy="10058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lose-up of a monarch caterpillar on a partially-eaten leaf"/>
          <p:cNvSpPr>
            <a:spLocks noGrp="1"/>
          </p:cNvSpPr>
          <p:nvPr>
            <p:ph type="pic" idx="21"/>
          </p:nvPr>
        </p:nvSpPr>
        <p:spPr>
          <a:xfrm>
            <a:off x="2044700" y="-25400"/>
            <a:ext cx="12534901" cy="8648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lose-up of a monarch caterpillar on a partially-eaten leaf"/>
          <p:cNvSpPr>
            <a:spLocks noGrp="1"/>
          </p:cNvSpPr>
          <p:nvPr>
            <p:ph type="pic" idx="21"/>
          </p:nvPr>
        </p:nvSpPr>
        <p:spPr>
          <a:xfrm>
            <a:off x="3543300" y="2018930"/>
            <a:ext cx="10299700" cy="7112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56723" y="9197831"/>
            <a:ext cx="409840" cy="45417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ortrait photo of a butterfly on a green leaf"/>
          <p:cNvSpPr>
            <a:spLocks noGrp="1"/>
          </p:cNvSpPr>
          <p:nvPr>
            <p:ph type="pic" idx="21"/>
          </p:nvPr>
        </p:nvSpPr>
        <p:spPr>
          <a:xfrm>
            <a:off x="4703922" y="3389019"/>
            <a:ext cx="9639302" cy="640175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close-up of an orange butterfly perched on a person’s hand in the grass"/>
          <p:cNvSpPr>
            <a:spLocks noGrp="1"/>
          </p:cNvSpPr>
          <p:nvPr>
            <p:ph type="pic" sz="half" idx="22"/>
          </p:nvPr>
        </p:nvSpPr>
        <p:spPr>
          <a:xfrm>
            <a:off x="7281774" y="-1330382"/>
            <a:ext cx="4978402" cy="63325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close-up of a monarch caterpillar on a partially-eaten leaf"/>
          <p:cNvSpPr>
            <a:spLocks noGrp="1"/>
          </p:cNvSpPr>
          <p:nvPr>
            <p:ph type="pic" idx="23"/>
          </p:nvPr>
        </p:nvSpPr>
        <p:spPr>
          <a:xfrm>
            <a:off x="-3213100" y="762000"/>
            <a:ext cx="12280900" cy="84963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7011" y="9197831"/>
            <a:ext cx="409839" cy="45417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9pPr>
    </p:titleStyle>
    <p:bodyStyle>
      <a:lvl1pPr marL="571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1pPr>
      <a:lvl2pPr marL="1143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2pPr>
      <a:lvl3pPr marL="1714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3pPr>
      <a:lvl4pPr marL="2286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4pPr>
      <a:lvl5pPr marL="2857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5pPr>
      <a:lvl6pPr marL="3429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6pPr>
      <a:lvl7pPr marL="4000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7pPr>
      <a:lvl8pPr marL="4572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8pPr>
      <a:lvl9pPr marL="5143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close-up of a monarch caterpillar on a partially-eaten leaf" descr="close-up of a monarch caterpillar on a partially-eaten leaf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1136650" y="1116492"/>
            <a:ext cx="10731500" cy="5600702"/>
          </a:xfrm>
          <a:prstGeom prst="rect">
            <a:avLst/>
          </a:prstGeom>
        </p:spPr>
      </p:pic>
      <p:sp>
        <p:nvSpPr>
          <p:cNvPr id="120" name="PB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PBLS</a:t>
            </a:r>
          </a:p>
        </p:txBody>
      </p:sp>
      <p:sp>
        <p:nvSpPr>
          <p:cNvPr id="121" name="Double-click to edi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162533">
              <a:lnSpc>
                <a:spcPct val="80000"/>
              </a:lnSpc>
              <a:defRPr sz="1264">
                <a:effectLst>
                  <a:outerShdw blurRad="10033" dist="9029" dir="2700000" rotWithShape="0">
                    <a:srgbClr val="FFFFFF">
                      <a:alpha val="50000"/>
                    </a:srgbClr>
                  </a:outerShdw>
                </a:effectLst>
              </a:defRPr>
            </a:pPr>
            <a:r>
              <a:t>Dariush Abtahi, MD</a:t>
            </a:r>
          </a:p>
          <a:p>
            <a:pPr defTabSz="162533">
              <a:lnSpc>
                <a:spcPct val="80000"/>
              </a:lnSpc>
              <a:defRPr sz="1264">
                <a:effectLst>
                  <a:outerShdw blurRad="10033" dist="9029" dir="2700000" rotWithShape="0">
                    <a:srgbClr val="FFFFFF">
                      <a:alpha val="50000"/>
                    </a:srgbClr>
                  </a:outerShdw>
                </a:effectLst>
              </a:defRPr>
            </a:pPr>
            <a:r>
              <a:t>Assistant Professor of Anesthesiology, Clinical Research and Development Unit Imam Hossein Hospital, Anesthesiology Department, Shahid Beheshti University of Medical Sciences, Tehran, Iran</a:t>
            </a:r>
          </a:p>
          <a:p>
            <a:pPr defTabSz="162533">
              <a:lnSpc>
                <a:spcPct val="80000"/>
              </a:lnSpc>
              <a:defRPr sz="1264">
                <a:effectLst>
                  <a:outerShdw blurRad="10033" dist="9029" dir="2700000" rotWithShape="0">
                    <a:srgbClr val="FFFFFF">
                      <a:alpha val="50000"/>
                    </a:srgbClr>
                  </a:outerShdw>
                </a:effectLst>
              </a:defRPr>
            </a:pPr>
            <a:r>
              <a:t>drdariushabtahi@yahoo.com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est outcomes with compression-ventilation CPR- outcomes for infants with OHCA are often poor…"/>
          <p:cNvSpPr txBox="1"/>
          <p:nvPr/>
        </p:nvSpPr>
        <p:spPr>
          <a:xfrm>
            <a:off x="594062" y="2222760"/>
            <a:ext cx="11816676" cy="3981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71500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rPr dirty="0"/>
              <a:t>Best outcomes with compression-ventilation CPR- </a:t>
            </a:r>
            <a:r>
              <a:rPr dirty="0">
                <a:solidFill>
                  <a:schemeClr val="accent5"/>
                </a:solidFill>
              </a:rPr>
              <a:t>outcomes</a:t>
            </a:r>
            <a:r>
              <a:rPr dirty="0">
                <a:solidFill>
                  <a:srgbClr val="A8CA95"/>
                </a:solidFill>
              </a:rPr>
              <a:t> for infants with OHCA are often </a:t>
            </a:r>
            <a:r>
              <a:rPr dirty="0">
                <a:solidFill>
                  <a:schemeClr val="accent5"/>
                </a:solidFill>
              </a:rPr>
              <a:t>poor</a:t>
            </a:r>
          </a:p>
          <a:p>
            <a:pPr marL="571500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chemeClr val="accent5"/>
                </a:solidFill>
              </a:defRPr>
            </a:pPr>
            <a:r>
              <a:rPr dirty="0"/>
              <a:t>Compression-only CPR</a:t>
            </a:r>
            <a:r>
              <a:rPr dirty="0">
                <a:solidFill>
                  <a:srgbClr val="FFFFFF"/>
                </a:solidFill>
              </a:rPr>
              <a:t> is superior to no bystander CPR</a:t>
            </a:r>
          </a:p>
        </p:txBody>
      </p:sp>
      <p:sp>
        <p:nvSpPr>
          <p:cNvPr id="145" name="Complete chest re-expansion improves the flow of blood returning to the heart"/>
          <p:cNvSpPr txBox="1"/>
          <p:nvPr/>
        </p:nvSpPr>
        <p:spPr>
          <a:xfrm>
            <a:off x="854153" y="5931844"/>
            <a:ext cx="11296494" cy="146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3600">
                <a:solidFill>
                  <a:srgbClr val="A8CA95"/>
                </a:solidFill>
              </a:defRPr>
            </a:lvl1pPr>
          </a:lstStyle>
          <a:p>
            <a:r>
              <a:rPr dirty="0"/>
              <a:t>Complete chest re-expansion improves the flow of blood returning to the heart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close-up of a monarch caterpillar on a partially-eaten leaf" descr="close-up of a monarch caterpillar on a partially-eaten leaf"/>
          <p:cNvPicPr>
            <a:picLocks noGrp="1" noChangeAspect="1"/>
          </p:cNvPicPr>
          <p:nvPr>
            <p:ph type="pic" idx="21"/>
          </p:nvPr>
        </p:nvPicPr>
        <p:blipFill>
          <a:blip r:embed="rId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6" name="Conventional CPR Physiology" descr="Conventional CPR Physiology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502" end="164595.41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499" y="1369574"/>
            <a:ext cx="12647802" cy="7114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86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Brief rhythm check every 2 minutes when a monitor or AED is available…"/>
          <p:cNvSpPr txBox="1"/>
          <p:nvPr/>
        </p:nvSpPr>
        <p:spPr>
          <a:xfrm>
            <a:off x="909945" y="4587301"/>
            <a:ext cx="11143509" cy="4667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71500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Brief </a:t>
            </a:r>
            <a:r>
              <a:rPr>
                <a:solidFill>
                  <a:srgbClr val="A8CA95"/>
                </a:solidFill>
              </a:rPr>
              <a:t>rhythm check</a:t>
            </a:r>
            <a:r>
              <a:t> every </a:t>
            </a:r>
            <a:r>
              <a:rPr>
                <a:solidFill>
                  <a:schemeClr val="accent5"/>
                </a:solidFill>
              </a:rPr>
              <a:t>2 minutes</a:t>
            </a:r>
            <a:r>
              <a:t> when a monitor or AED is available</a:t>
            </a:r>
          </a:p>
          <a:p>
            <a:pPr marL="571500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No human studies addressing the effect of varying </a:t>
            </a:r>
            <a:r>
              <a:rPr>
                <a:solidFill>
                  <a:schemeClr val="accent5"/>
                </a:solidFill>
              </a:rPr>
              <a:t>inhaled oxygen</a:t>
            </a:r>
            <a:r>
              <a:t> concentrations during CPR on outcomes in infants and children.</a:t>
            </a:r>
          </a:p>
        </p:txBody>
      </p:sp>
      <p:sp>
        <p:nvSpPr>
          <p:cNvPr id="148" name="Increased systolic blood pressures with chest compression rates 100 - 120/min (compared with rates exceeding 120/min)…"/>
          <p:cNvSpPr txBox="1"/>
          <p:nvPr/>
        </p:nvSpPr>
        <p:spPr>
          <a:xfrm>
            <a:off x="909946" y="223329"/>
            <a:ext cx="11143509" cy="535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71500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Increased systolic blood pressures with chest compression rates </a:t>
            </a:r>
            <a:r>
              <a:rPr>
                <a:solidFill>
                  <a:schemeClr val="accent5"/>
                </a:solidFill>
              </a:rPr>
              <a:t>100 - 120/min</a:t>
            </a:r>
            <a:r>
              <a:t> (compared with rates exceeding 120/min)</a:t>
            </a:r>
          </a:p>
          <a:p>
            <a:pPr marL="571500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Pediatric chest can be compressed to </a:t>
            </a:r>
            <a:r>
              <a:rPr>
                <a:solidFill>
                  <a:schemeClr val="accent5"/>
                </a:solidFill>
              </a:rPr>
              <a:t>one-third</a:t>
            </a:r>
            <a:r>
              <a:t> of the anterior-posterior chest diameter.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he optimum compression-to-ventilation ratio is uncertain:…"/>
          <p:cNvSpPr txBox="1"/>
          <p:nvPr/>
        </p:nvSpPr>
        <p:spPr>
          <a:xfrm>
            <a:off x="594062" y="485630"/>
            <a:ext cx="11816676" cy="8782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71500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The </a:t>
            </a:r>
            <a:r>
              <a:rPr>
                <a:solidFill>
                  <a:srgbClr val="A8CA95"/>
                </a:solidFill>
              </a:rPr>
              <a:t>optimum compression-to-ventilation ratio</a:t>
            </a:r>
            <a:r>
              <a:t> is uncertain:</a:t>
            </a:r>
          </a:p>
          <a:p>
            <a:pPr marL="1143000" lvl="1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single rescuers: 30:2</a:t>
            </a:r>
          </a:p>
          <a:p>
            <a:pPr marL="1143000" lvl="1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2 rescuers: 15:2</a:t>
            </a:r>
          </a:p>
          <a:p>
            <a:pPr marL="571500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The </a:t>
            </a:r>
            <a:r>
              <a:rPr>
                <a:solidFill>
                  <a:srgbClr val="A8CA95"/>
                </a:solidFill>
              </a:rPr>
              <a:t>optimum ventilation rate</a:t>
            </a:r>
            <a:r>
              <a:t> during continuous chest compressions in children with an advanced airway </a:t>
            </a:r>
            <a:r>
              <a:rPr>
                <a:solidFill>
                  <a:schemeClr val="accent5"/>
                </a:solidFill>
              </a:rPr>
              <a:t>requires further study</a:t>
            </a:r>
            <a:r>
              <a:t>.</a:t>
            </a:r>
          </a:p>
          <a:p>
            <a:pPr marL="1143000" lvl="1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1 breath every 2–3 s (20–30 breaths/min)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close-up of a monarch caterpillar on a partially-eaten leaf" descr="close-up of a monarch caterpillar on a partially-eaten leaf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7181850" y="1187450"/>
            <a:ext cx="5003800" cy="7086600"/>
          </a:xfrm>
          <a:prstGeom prst="rect">
            <a:avLst/>
          </a:prstGeom>
        </p:spPr>
      </p:pic>
      <p:sp>
        <p:nvSpPr>
          <p:cNvPr id="153" name="CPR Technique"/>
          <p:cNvSpPr txBox="1">
            <a:spLocks noGrp="1"/>
          </p:cNvSpPr>
          <p:nvPr>
            <p:ph type="title"/>
          </p:nvPr>
        </p:nvSpPr>
        <p:spPr>
          <a:xfrm>
            <a:off x="609600" y="3814462"/>
            <a:ext cx="5994400" cy="2124675"/>
          </a:xfrm>
          <a:prstGeom prst="rect">
            <a:avLst/>
          </a:prstGeom>
        </p:spPr>
        <p:txBody>
          <a:bodyPr/>
          <a:lstStyle/>
          <a:p>
            <a:r>
              <a:t>CPR Technique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For infants: optimal cardiac compressions: fingers placed just below the intermammary line"/>
          <p:cNvSpPr txBox="1"/>
          <p:nvPr/>
        </p:nvSpPr>
        <p:spPr>
          <a:xfrm>
            <a:off x="615708" y="726931"/>
            <a:ext cx="11773384" cy="2152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71500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For infants, optimal cardiac compressions: fingers placed </a:t>
            </a:r>
            <a:r>
              <a:rPr>
                <a:solidFill>
                  <a:srgbClr val="A8CA95"/>
                </a:solidFill>
              </a:rPr>
              <a:t>just below the intermammary line</a:t>
            </a:r>
          </a:p>
        </p:txBody>
      </p:sp>
      <p:pic>
        <p:nvPicPr>
          <p:cNvPr id="156" name="2finger_compressionsinfant.jpg" descr="2finger_compressionsinf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533" y="2831588"/>
            <a:ext cx="9253735" cy="6575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2-thumb– encircling hands technique:…"/>
          <p:cNvSpPr txBox="1"/>
          <p:nvPr/>
        </p:nvSpPr>
        <p:spPr>
          <a:xfrm>
            <a:off x="663337" y="349055"/>
            <a:ext cx="11678123" cy="4895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66750" indent="-666750">
              <a:buSzPct val="100000"/>
              <a:buChar char="-"/>
              <a:defRPr>
                <a:solidFill>
                  <a:srgbClr val="A8CA95"/>
                </a:solidFill>
              </a:defRPr>
            </a:pPr>
            <a:r>
              <a:t>2-thumb– encircling hands technique:</a:t>
            </a:r>
            <a:endParaRPr>
              <a:solidFill>
                <a:srgbClr val="FFFFFF"/>
              </a:solidFill>
            </a:endParaRPr>
          </a:p>
          <a:p>
            <a:pPr marL="1238250" lvl="1" indent="-666750">
              <a:buSzPct val="100000"/>
              <a:buChar char="-"/>
              <a:defRPr>
                <a:solidFill>
                  <a:srgbClr val="FFFFFF"/>
                </a:solidFill>
              </a:defRPr>
            </a:pPr>
            <a:r>
              <a:t>improve CPR quality- </a:t>
            </a:r>
            <a:r>
              <a:rPr>
                <a:solidFill>
                  <a:schemeClr val="accent5"/>
                </a:solidFill>
              </a:rPr>
              <a:t>depth</a:t>
            </a:r>
          </a:p>
          <a:p>
            <a:pPr marL="1238250" lvl="1" indent="-666750">
              <a:buSzPct val="100000"/>
              <a:buChar char="-"/>
              <a:defRPr>
                <a:solidFill>
                  <a:srgbClr val="FFFFFF"/>
                </a:solidFill>
              </a:defRPr>
            </a:pPr>
            <a:r>
              <a:t>2 rescuers</a:t>
            </a:r>
          </a:p>
          <a:p>
            <a:pPr marL="1238250" lvl="1" indent="-666750">
              <a:buSzPct val="100000"/>
              <a:buChar char="-"/>
              <a:defRPr>
                <a:solidFill>
                  <a:srgbClr val="FFFFFF"/>
                </a:solidFill>
              </a:defRPr>
            </a:pPr>
            <a:r>
              <a:t>lower chest compression fractions</a:t>
            </a:r>
          </a:p>
          <a:p>
            <a:pPr marL="1238250" lvl="1" indent="-666750">
              <a:buSzPct val="100000"/>
              <a:buChar char="-"/>
              <a:defRPr>
                <a:solidFill>
                  <a:srgbClr val="FFFFFF"/>
                </a:solidFill>
              </a:defRPr>
            </a:pPr>
            <a:r>
              <a:t>incomplete chest recoil</a:t>
            </a:r>
          </a:p>
        </p:txBody>
      </p:sp>
      <p:pic>
        <p:nvPicPr>
          <p:cNvPr id="159" name="2thumbencircling_hands_compressionsinfant.jpg" descr="2thumbencircling_hands_compressionsinf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308" y="4876800"/>
            <a:ext cx="6312182" cy="4527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For children: 1-hand or 2-hand technique?…"/>
          <p:cNvSpPr txBox="1"/>
          <p:nvPr/>
        </p:nvSpPr>
        <p:spPr>
          <a:xfrm>
            <a:off x="1133736" y="1857231"/>
            <a:ext cx="11194600" cy="6039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71500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For children: </a:t>
            </a:r>
            <a:r>
              <a:rPr>
                <a:solidFill>
                  <a:srgbClr val="A8CA95"/>
                </a:solidFill>
              </a:rPr>
              <a:t>1-hand</a:t>
            </a:r>
            <a:r>
              <a:t> or </a:t>
            </a:r>
            <a:r>
              <a:rPr>
                <a:solidFill>
                  <a:srgbClr val="A8CA95"/>
                </a:solidFill>
              </a:rPr>
              <a:t>2-hand</a:t>
            </a:r>
            <a:r>
              <a:t> technique?</a:t>
            </a:r>
          </a:p>
          <a:p>
            <a:pPr marL="1143000" lvl="1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2-hand technique:</a:t>
            </a:r>
          </a:p>
          <a:p>
            <a:pPr marL="1714500" lvl="2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improve compression depth</a:t>
            </a:r>
          </a:p>
          <a:p>
            <a:pPr marL="1714500" lvl="2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improve compression force</a:t>
            </a:r>
          </a:p>
          <a:p>
            <a:pPr marL="1714500" lvl="2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less rescuer fatigue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close-up of a monarch caterpillar on a partially-eaten leaf" descr="close-up of a monarch caterpillar on a partially-eaten leaf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7181850" y="1187450"/>
            <a:ext cx="5003800" cy="7086600"/>
          </a:xfrm>
          <a:prstGeom prst="rect">
            <a:avLst/>
          </a:prstGeom>
        </p:spPr>
      </p:pic>
      <p:sp>
        <p:nvSpPr>
          <p:cNvPr id="164" name="Support Surfaces for CPR"/>
          <p:cNvSpPr txBox="1">
            <a:spLocks noGrp="1"/>
          </p:cNvSpPr>
          <p:nvPr>
            <p:ph type="title"/>
          </p:nvPr>
        </p:nvSpPr>
        <p:spPr>
          <a:xfrm>
            <a:off x="609600" y="3195455"/>
            <a:ext cx="5994400" cy="3070589"/>
          </a:xfrm>
          <a:prstGeom prst="rect">
            <a:avLst/>
          </a:prstGeom>
        </p:spPr>
        <p:txBody>
          <a:bodyPr/>
          <a:lstStyle/>
          <a:p>
            <a:r>
              <a:t>Support Surfaces for CPR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“CPR mode”: available on some hospital beds…"/>
          <p:cNvSpPr txBox="1"/>
          <p:nvPr/>
        </p:nvSpPr>
        <p:spPr>
          <a:xfrm>
            <a:off x="623736" y="2314430"/>
            <a:ext cx="7627778" cy="512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71500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chemeClr val="accent5"/>
                </a:solidFill>
              </a:defRPr>
            </a:pPr>
            <a:r>
              <a:t>“CPR mode”</a:t>
            </a:r>
            <a:r>
              <a:rPr>
                <a:solidFill>
                  <a:srgbClr val="FFFFFF"/>
                </a:solidFill>
              </a:rPr>
              <a:t>: available on some hospital beds</a:t>
            </a:r>
          </a:p>
          <a:p>
            <a:pPr marL="1143000" lvl="1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Reduce sternal displacement</a:t>
            </a:r>
          </a:p>
          <a:p>
            <a:pPr marL="1143000" lvl="1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Reduce effective chest compression depth</a:t>
            </a:r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152" y="5312304"/>
            <a:ext cx="4876226" cy="3296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861" y="684026"/>
            <a:ext cx="3368812" cy="4284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close-up of a monarch caterpillar on a partially-eaten leaf" descr="close-up of a monarch caterpillar on a partially-eaten leaf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7181849" y="1187450"/>
            <a:ext cx="5003802" cy="7086601"/>
          </a:xfrm>
          <a:prstGeom prst="rect">
            <a:avLst/>
          </a:prstGeom>
        </p:spPr>
      </p:pic>
      <p:sp>
        <p:nvSpPr>
          <p:cNvPr id="124" name="Sequences of Resuscitation"/>
          <p:cNvSpPr txBox="1">
            <a:spLocks noGrp="1"/>
          </p:cNvSpPr>
          <p:nvPr>
            <p:ph type="title"/>
          </p:nvPr>
        </p:nvSpPr>
        <p:spPr>
          <a:xfrm>
            <a:off x="609600" y="3587750"/>
            <a:ext cx="5994400" cy="2286000"/>
          </a:xfrm>
          <a:prstGeom prst="rect">
            <a:avLst/>
          </a:prstGeom>
        </p:spPr>
        <p:txBody>
          <a:bodyPr/>
          <a:lstStyle/>
          <a:p>
            <a:r>
              <a:t>Sequences of Resuscitation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close-up of a monarch caterpillar on a partially-eaten leaf" descr="close-up of a monarch caterpillar on a partially-eaten leaf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7181850" y="1187450"/>
            <a:ext cx="5003802" cy="7086601"/>
          </a:xfrm>
          <a:prstGeom prst="rect">
            <a:avLst/>
          </a:prstGeom>
        </p:spPr>
      </p:pic>
      <p:sp>
        <p:nvSpPr>
          <p:cNvPr id="171" name="Opening the Airway"/>
          <p:cNvSpPr txBox="1">
            <a:spLocks noGrp="1"/>
          </p:cNvSpPr>
          <p:nvPr>
            <p:ph type="title"/>
          </p:nvPr>
        </p:nvSpPr>
        <p:spPr>
          <a:xfrm>
            <a:off x="609600" y="3636123"/>
            <a:ext cx="5994400" cy="2189254"/>
          </a:xfrm>
          <a:prstGeom prst="rect">
            <a:avLst/>
          </a:prstGeom>
        </p:spPr>
        <p:txBody>
          <a:bodyPr/>
          <a:lstStyle/>
          <a:p>
            <a:r>
              <a:t>Opening the Airway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No data directly address the ideal method to open or maintain airway patency."/>
          <p:cNvSpPr txBox="1"/>
          <p:nvPr/>
        </p:nvSpPr>
        <p:spPr>
          <a:xfrm>
            <a:off x="774848" y="1670964"/>
            <a:ext cx="11455104" cy="1467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3600">
                <a:solidFill>
                  <a:srgbClr val="FFFFFF"/>
                </a:solidFill>
              </a:defRPr>
            </a:lvl1pPr>
          </a:lstStyle>
          <a:p>
            <a:r>
              <a:t>No data directly address the ideal method to open or maintain airway patency.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066" y="4112683"/>
            <a:ext cx="4702187" cy="4889502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Proposed highest proportion of patent airways with head-tilt angle of 144 to 150 degrees"/>
          <p:cNvSpPr txBox="1"/>
          <p:nvPr/>
        </p:nvSpPr>
        <p:spPr>
          <a:xfrm>
            <a:off x="864724" y="4795164"/>
            <a:ext cx="6594410" cy="3524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3600"/>
              </a:spcBef>
              <a:defRPr sz="3600">
                <a:solidFill>
                  <a:srgbClr val="FFFFFF"/>
                </a:solidFill>
              </a:defRPr>
            </a:pPr>
            <a:r>
              <a:t>The proposed highest proportion of patent airways with the head-tilt angle of </a:t>
            </a:r>
            <a:r>
              <a:rPr>
                <a:solidFill>
                  <a:schemeClr val="accent5"/>
                </a:solidFill>
              </a:rPr>
              <a:t>144 to 150 degrees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ed_BLS_Lay_Rescuers_200511.jpg" descr="Ped_BLS_Lay_Rescuers_2005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814" y="12700"/>
            <a:ext cx="8733973" cy="985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AlgorithmBLS_Ped_Single_Rescuer_200624.jpg" descr="AlgorithmBLS_Ped_Single_Rescuer_2006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397" y="12700"/>
            <a:ext cx="7050805" cy="985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AlgorithmBLS_Ped_2_Rescuers_200624.jpg" descr="AlgorithmBLS_Ped_2_Rescuers_2006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927" y="-50800"/>
            <a:ext cx="8460947" cy="985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AlgorithmPALS_CA_200707.jpg" descr="AlgorithmPALS_CA_2007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328" y="12700"/>
            <a:ext cx="7688944" cy="985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close-up of a monarch caterpillar on a partially-eaten leaf" descr="close-up of a monarch caterpillar on a partially-eaten leaf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256" r="53298"/>
          <a:stretch>
            <a:fillRect/>
          </a:stretch>
        </p:blipFill>
        <p:spPr>
          <a:xfrm>
            <a:off x="0" y="0"/>
            <a:ext cx="13004801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Improve outcomes:…"/>
          <p:cNvSpPr txBox="1"/>
          <p:nvPr/>
        </p:nvSpPr>
        <p:spPr>
          <a:xfrm>
            <a:off x="887481" y="1857231"/>
            <a:ext cx="11229838" cy="6039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71500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Improve outcomes:</a:t>
            </a:r>
          </a:p>
          <a:p>
            <a:pPr marL="1143000" lvl="1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chemeClr val="accent5"/>
                </a:solidFill>
              </a:defRPr>
            </a:pPr>
            <a:r>
              <a:t>rapid</a:t>
            </a:r>
            <a:r>
              <a:rPr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A8CA95"/>
                </a:solidFill>
              </a:rPr>
              <a:t>recognition</a:t>
            </a:r>
            <a:endParaRPr>
              <a:solidFill>
                <a:srgbClr val="FFFFFF"/>
              </a:solidFill>
            </a:endParaRPr>
          </a:p>
          <a:p>
            <a:pPr marL="1143000" lvl="1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chemeClr val="accent5"/>
                </a:solidFill>
              </a:defRPr>
            </a:pPr>
            <a:r>
              <a:t>immediate</a:t>
            </a:r>
            <a:r>
              <a:rPr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A8CA95"/>
                </a:solidFill>
              </a:rPr>
              <a:t>chest compressions</a:t>
            </a:r>
            <a:endParaRPr>
              <a:solidFill>
                <a:srgbClr val="FFFFFF"/>
              </a:solidFill>
            </a:endParaRPr>
          </a:p>
          <a:p>
            <a:pPr marL="1143000" lvl="1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chemeClr val="accent5"/>
                </a:solidFill>
              </a:defRPr>
            </a:pPr>
            <a:r>
              <a:t>effective</a:t>
            </a:r>
            <a:r>
              <a:rPr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A8CA95"/>
                </a:solidFill>
              </a:rPr>
              <a:t>ventilations</a:t>
            </a:r>
            <a:endParaRPr>
              <a:solidFill>
                <a:srgbClr val="FFFFFF"/>
              </a:solidFill>
            </a:endParaRPr>
          </a:p>
          <a:p>
            <a:pPr marL="571500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Lay rescuers should not delay starting CPR in a child with no “signs of life.”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Healthcare providers: assessing the pulse: 10 seconds…"/>
          <p:cNvSpPr txBox="1"/>
          <p:nvPr/>
        </p:nvSpPr>
        <p:spPr>
          <a:xfrm>
            <a:off x="887481" y="4498831"/>
            <a:ext cx="11229838" cy="4667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71500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A8CA95"/>
                </a:solidFill>
              </a:defRPr>
            </a:pPr>
            <a:r>
              <a:t>Healthcare providers:</a:t>
            </a:r>
            <a:r>
              <a:rPr>
                <a:solidFill>
                  <a:srgbClr val="FFFFFF"/>
                </a:solidFill>
              </a:rPr>
              <a:t> assessing the pulse: </a:t>
            </a:r>
            <a:r>
              <a:rPr>
                <a:solidFill>
                  <a:schemeClr val="accent5"/>
                </a:solidFill>
              </a:rPr>
              <a:t>10 seconds</a:t>
            </a:r>
            <a:endParaRPr>
              <a:solidFill>
                <a:srgbClr val="FFFFFF"/>
              </a:solidFill>
            </a:endParaRPr>
          </a:p>
          <a:p>
            <a:pPr marL="571500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Palpation for the presence or absence of a pulse is not reliable as the sole determinant of cardiac arrest and the need for chest compressions.</a:t>
            </a:r>
          </a:p>
        </p:txBody>
      </p:sp>
      <p:pic>
        <p:nvPicPr>
          <p:cNvPr id="129" name="CPR_210201_38.jpg" descr="CPR_210201_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333" y="587231"/>
            <a:ext cx="6136134" cy="4174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Infants and children: asphyxial cardiac arrest is more common than cardiac arrest from a primary cardiac event:…"/>
          <p:cNvSpPr txBox="1"/>
          <p:nvPr/>
        </p:nvSpPr>
        <p:spPr>
          <a:xfrm>
            <a:off x="887481" y="5624897"/>
            <a:ext cx="11229838" cy="329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71500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Infants and children: </a:t>
            </a:r>
            <a:r>
              <a:rPr>
                <a:solidFill>
                  <a:srgbClr val="A8CA95"/>
                </a:solidFill>
              </a:rPr>
              <a:t>asphyxial cardiac arrest</a:t>
            </a:r>
            <a:r>
              <a:t> is more common than cardiac arrest from a primary cardiac event:</a:t>
            </a:r>
          </a:p>
          <a:p>
            <a:pPr marL="1143000" lvl="1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A8CA95"/>
                </a:solidFill>
              </a:defRPr>
            </a:pPr>
            <a:r>
              <a:t>effective ventilation</a:t>
            </a:r>
            <a:r>
              <a:rPr>
                <a:solidFill>
                  <a:srgbClr val="FFFFFF"/>
                </a:solidFill>
              </a:rPr>
              <a:t> is important</a:t>
            </a:r>
          </a:p>
        </p:txBody>
      </p:sp>
      <p:pic>
        <p:nvPicPr>
          <p:cNvPr id="132" name="Brayden-Baby-illuminating-CPR-manikinhead-view-showing-bag-ventilation.jpg" descr="Brayden-Baby-illuminating-CPR-manikinhead-view-showing-bag-ventil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776" y="596622"/>
            <a:ext cx="6817249" cy="4501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5 main components of high-quality CPR:…"/>
          <p:cNvSpPr txBox="1"/>
          <p:nvPr/>
        </p:nvSpPr>
        <p:spPr>
          <a:xfrm>
            <a:off x="393397" y="1285730"/>
            <a:ext cx="12218005" cy="7182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71500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5 main components of high-quality CPR:</a:t>
            </a:r>
          </a:p>
          <a:p>
            <a:pPr marL="1143000" lvl="1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chemeClr val="accent5"/>
                </a:solidFill>
              </a:defRPr>
            </a:pPr>
            <a:r>
              <a:t>adequate</a:t>
            </a:r>
            <a:r>
              <a:rPr>
                <a:solidFill>
                  <a:srgbClr val="FFFFFF"/>
                </a:solidFill>
              </a:rPr>
              <a:t> chest compression </a:t>
            </a:r>
            <a:r>
              <a:rPr>
                <a:solidFill>
                  <a:srgbClr val="A8CA95"/>
                </a:solidFill>
              </a:rPr>
              <a:t>depth</a:t>
            </a:r>
            <a:endParaRPr>
              <a:solidFill>
                <a:srgbClr val="FFFFFF"/>
              </a:solidFill>
            </a:endParaRPr>
          </a:p>
          <a:p>
            <a:pPr marL="1143000" lvl="1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chemeClr val="accent5"/>
                </a:solidFill>
              </a:defRPr>
            </a:pPr>
            <a:r>
              <a:t>optimal</a:t>
            </a:r>
            <a:r>
              <a:rPr>
                <a:solidFill>
                  <a:srgbClr val="FFFFFF"/>
                </a:solidFill>
              </a:rPr>
              <a:t> chest compression </a:t>
            </a:r>
            <a:r>
              <a:rPr>
                <a:solidFill>
                  <a:srgbClr val="A8CA95"/>
                </a:solidFill>
              </a:rPr>
              <a:t>rate</a:t>
            </a:r>
            <a:endParaRPr>
              <a:solidFill>
                <a:srgbClr val="FFFFFF"/>
              </a:solidFill>
            </a:endParaRPr>
          </a:p>
          <a:p>
            <a:pPr marL="1143000" lvl="1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chemeClr val="accent5"/>
                </a:solidFill>
              </a:defRPr>
            </a:pPr>
            <a:r>
              <a:t>minimizing</a:t>
            </a:r>
            <a:r>
              <a:rPr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A8CA95"/>
                </a:solidFill>
              </a:rPr>
              <a:t>interruptions</a:t>
            </a:r>
            <a:r>
              <a:rPr>
                <a:solidFill>
                  <a:srgbClr val="FFFFFF"/>
                </a:solidFill>
              </a:rPr>
              <a:t> in CPR (maximizing chest compression </a:t>
            </a:r>
            <a:r>
              <a:t>fraction</a:t>
            </a:r>
            <a:r>
              <a:rPr>
                <a:solidFill>
                  <a:srgbClr val="FFFFFF"/>
                </a:solidFill>
              </a:rPr>
              <a:t>)</a:t>
            </a:r>
          </a:p>
          <a:p>
            <a:pPr marL="1143000" lvl="1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chemeClr val="accent5"/>
                </a:solidFill>
              </a:defRPr>
            </a:pPr>
            <a:r>
              <a:t>full</a:t>
            </a:r>
            <a:r>
              <a:rPr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A8CA95"/>
                </a:solidFill>
              </a:rPr>
              <a:t>chest recoil</a:t>
            </a:r>
            <a:r>
              <a:rPr>
                <a:solidFill>
                  <a:srgbClr val="FFFFFF"/>
                </a:solidFill>
              </a:rPr>
              <a:t> between compressions</a:t>
            </a:r>
          </a:p>
          <a:p>
            <a:pPr marL="1143000" lvl="1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chemeClr val="accent5"/>
                </a:solidFill>
              </a:defRPr>
            </a:pPr>
            <a:r>
              <a:t>avoiding</a:t>
            </a:r>
            <a:r>
              <a:rPr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A8CA95"/>
                </a:solidFill>
              </a:rPr>
              <a:t>excessive ventilation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close-up of a monarch caterpillar on a partially-eaten leaf" descr="close-up of a monarch caterpillar on a partially-eaten leaf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7181850" y="1187450"/>
            <a:ext cx="5003800" cy="7086600"/>
          </a:xfrm>
          <a:prstGeom prst="rect">
            <a:avLst/>
          </a:prstGeom>
        </p:spPr>
      </p:pic>
      <p:sp>
        <p:nvSpPr>
          <p:cNvPr id="137" name="Initiation of CPR"/>
          <p:cNvSpPr txBox="1">
            <a:spLocks noGrp="1"/>
          </p:cNvSpPr>
          <p:nvPr>
            <p:ph type="title"/>
          </p:nvPr>
        </p:nvSpPr>
        <p:spPr>
          <a:xfrm>
            <a:off x="609600" y="3686447"/>
            <a:ext cx="5994400" cy="2088606"/>
          </a:xfrm>
          <a:prstGeom prst="rect">
            <a:avLst/>
          </a:prstGeom>
        </p:spPr>
        <p:txBody>
          <a:bodyPr/>
          <a:lstStyle/>
          <a:p>
            <a:r>
              <a:t>Initiation of CPR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Lay rescuers are unable to reliably determine the presence/absence of a pulse.…"/>
          <p:cNvSpPr txBox="1"/>
          <p:nvPr/>
        </p:nvSpPr>
        <p:spPr>
          <a:xfrm>
            <a:off x="302928" y="1628631"/>
            <a:ext cx="12398944" cy="6496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71500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A8CA95"/>
                </a:solidFill>
              </a:defRPr>
            </a:pPr>
            <a:r>
              <a:t>Lay rescuers</a:t>
            </a:r>
            <a:r>
              <a:rPr>
                <a:solidFill>
                  <a:srgbClr val="FFFFFF"/>
                </a:solidFill>
              </a:rPr>
              <a:t> are unable to reliably determine the presence/absence of a pulse.</a:t>
            </a:r>
          </a:p>
          <a:p>
            <a:pPr marL="571500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chemeClr val="accent5"/>
                </a:solidFill>
              </a:defRPr>
            </a:pPr>
            <a:r>
              <a:t>High error rate</a:t>
            </a:r>
            <a:r>
              <a:rPr>
                <a:solidFill>
                  <a:srgbClr val="FFFFFF"/>
                </a:solidFill>
              </a:rPr>
              <a:t> and harmful CPR pauses during manual pulse checks by </a:t>
            </a:r>
            <a:r>
              <a:rPr>
                <a:solidFill>
                  <a:srgbClr val="A8CA95"/>
                </a:solidFill>
              </a:rPr>
              <a:t>trained rescuers</a:t>
            </a:r>
            <a:r>
              <a:rPr>
                <a:solidFill>
                  <a:srgbClr val="FFFFFF"/>
                </a:solidFill>
              </a:rPr>
              <a:t>.</a:t>
            </a:r>
          </a:p>
          <a:p>
            <a:pPr marL="571500" indent="-571500" algn="l">
              <a:spcBef>
                <a:spcPts val="3600"/>
              </a:spcBef>
              <a:buSzPct val="100000"/>
              <a:buChar char="-"/>
              <a:defRPr sz="3600">
                <a:solidFill>
                  <a:srgbClr val="FFFFFF"/>
                </a:solidFill>
              </a:defRPr>
            </a:pPr>
            <a:r>
              <a:t>Only a </a:t>
            </a:r>
            <a:r>
              <a:rPr>
                <a:solidFill>
                  <a:srgbClr val="A8CA95"/>
                </a:solidFill>
              </a:rPr>
              <a:t>small delay</a:t>
            </a:r>
            <a:r>
              <a:t> (5.74 seconds) in commencement of </a:t>
            </a:r>
            <a:r>
              <a:rPr>
                <a:solidFill>
                  <a:srgbClr val="A8CA95"/>
                </a:solidFill>
              </a:rPr>
              <a:t>rescue breathing</a:t>
            </a:r>
            <a:r>
              <a:t> with </a:t>
            </a:r>
            <a:r>
              <a:rPr>
                <a:solidFill>
                  <a:schemeClr val="accent5"/>
                </a:solidFill>
              </a:rPr>
              <a:t>CAB</a:t>
            </a:r>
            <a:r>
              <a:t> compared with </a:t>
            </a:r>
            <a:r>
              <a:rPr>
                <a:solidFill>
                  <a:schemeClr val="accent5"/>
                </a:solidFill>
              </a:rPr>
              <a:t>ABC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close-up of a monarch caterpillar on a partially-eaten leaf" descr="close-up of a monarch caterpillar on a partially-eaten leaf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7181850" y="1187450"/>
            <a:ext cx="5003800" cy="7086600"/>
          </a:xfrm>
          <a:prstGeom prst="rect">
            <a:avLst/>
          </a:prstGeom>
        </p:spPr>
      </p:pic>
      <p:sp>
        <p:nvSpPr>
          <p:cNvPr id="142" name="Components of High Quality CPR"/>
          <p:cNvSpPr txBox="1">
            <a:spLocks noGrp="1"/>
          </p:cNvSpPr>
          <p:nvPr>
            <p:ph type="title"/>
          </p:nvPr>
        </p:nvSpPr>
        <p:spPr>
          <a:xfrm>
            <a:off x="609600" y="2946400"/>
            <a:ext cx="5994400" cy="3568700"/>
          </a:xfrm>
          <a:prstGeom prst="rect">
            <a:avLst/>
          </a:prstGeom>
        </p:spPr>
        <p:txBody>
          <a:bodyPr/>
          <a:lstStyle/>
          <a:p>
            <a:r>
              <a:t>Components of High Quality CPR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cov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alkboard">
  <a:themeElements>
    <a:clrScheme name="Chalkboard">
      <a:dk1>
        <a:srgbClr val="FFFFFF"/>
      </a:dk1>
      <a:lt1>
        <a:srgbClr val="BF00FF"/>
      </a:lt1>
      <a:dk2>
        <a:srgbClr val="A7A7A7"/>
      </a:dk2>
      <a:lt2>
        <a:srgbClr val="535353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just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BF00FF"/>
            </a:solidFill>
            <a:effectLst/>
            <a:uFillTx/>
            <a:latin typeface="Chalkduster"/>
            <a:ea typeface="Chalkduster"/>
            <a:cs typeface="Chalkduster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just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BF00FF"/>
            </a:solidFill>
            <a:effectLst/>
            <a:uFillTx/>
            <a:latin typeface="Chalkduster"/>
            <a:ea typeface="Chalkduster"/>
            <a:cs typeface="Chalkduster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just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BF00FF"/>
            </a:solidFill>
            <a:effectLst/>
            <a:uFillTx/>
            <a:latin typeface="Chalkduster"/>
            <a:ea typeface="Chalkduster"/>
            <a:cs typeface="Chalkduster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just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BF00FF"/>
            </a:solidFill>
            <a:effectLst/>
            <a:uFillTx/>
            <a:latin typeface="Chalkduster"/>
            <a:ea typeface="Chalkduster"/>
            <a:cs typeface="Chalkduster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468</Words>
  <Application>Microsoft Office PowerPoint</Application>
  <PresentationFormat>Custom</PresentationFormat>
  <Paragraphs>56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Chalkduster</vt:lpstr>
      <vt:lpstr>Helvetica Neue</vt:lpstr>
      <vt:lpstr>Chalkboard</vt:lpstr>
      <vt:lpstr>PBLS</vt:lpstr>
      <vt:lpstr>Sequences of Resuscitation</vt:lpstr>
      <vt:lpstr>PowerPoint Presentation</vt:lpstr>
      <vt:lpstr>PowerPoint Presentation</vt:lpstr>
      <vt:lpstr>PowerPoint Presentation</vt:lpstr>
      <vt:lpstr>PowerPoint Presentation</vt:lpstr>
      <vt:lpstr>Initiation of CPR</vt:lpstr>
      <vt:lpstr>PowerPoint Presentation</vt:lpstr>
      <vt:lpstr>Components of High Quality CPR </vt:lpstr>
      <vt:lpstr>PowerPoint Presentation</vt:lpstr>
      <vt:lpstr>PowerPoint Presentation</vt:lpstr>
      <vt:lpstr>PowerPoint Presentation</vt:lpstr>
      <vt:lpstr>PowerPoint Presentation</vt:lpstr>
      <vt:lpstr>CPR Technique</vt:lpstr>
      <vt:lpstr>PowerPoint Presentation</vt:lpstr>
      <vt:lpstr>PowerPoint Presentation</vt:lpstr>
      <vt:lpstr>PowerPoint Presentation</vt:lpstr>
      <vt:lpstr>Support Surfaces for CPR</vt:lpstr>
      <vt:lpstr>PowerPoint Presentation</vt:lpstr>
      <vt:lpstr>Opening the Airway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PBLS</dc:title>
  <cp:lastModifiedBy>Dariush Abtahi</cp:lastModifiedBy>
  <cp:revision>1</cp:revision>
  <dcterms:modified xsi:type="dcterms:W3CDTF">2023-02-01T05:02:47Z</dcterms:modified>
</cp:coreProperties>
</file>